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32" r:id="rId1"/>
  </p:sldMasterIdLst>
  <p:notesMasterIdLst>
    <p:notesMasterId r:id="rId73"/>
  </p:notesMasterIdLst>
  <p:sldIdLst>
    <p:sldId id="256" r:id="rId2"/>
    <p:sldId id="320" r:id="rId3"/>
    <p:sldId id="258" r:id="rId4"/>
    <p:sldId id="259" r:id="rId5"/>
    <p:sldId id="260" r:id="rId6"/>
    <p:sldId id="261" r:id="rId7"/>
    <p:sldId id="336" r:id="rId8"/>
    <p:sldId id="338" r:id="rId9"/>
    <p:sldId id="337" r:id="rId10"/>
    <p:sldId id="341" r:id="rId11"/>
    <p:sldId id="339" r:id="rId12"/>
    <p:sldId id="262" r:id="rId13"/>
    <p:sldId id="264" r:id="rId14"/>
    <p:sldId id="263" r:id="rId15"/>
    <p:sldId id="342" r:id="rId16"/>
    <p:sldId id="343" r:id="rId17"/>
    <p:sldId id="344" r:id="rId18"/>
    <p:sldId id="265" r:id="rId19"/>
    <p:sldId id="266" r:id="rId20"/>
    <p:sldId id="267" r:id="rId21"/>
    <p:sldId id="285" r:id="rId22"/>
    <p:sldId id="268" r:id="rId23"/>
    <p:sldId id="269" r:id="rId24"/>
    <p:sldId id="270" r:id="rId25"/>
    <p:sldId id="286" r:id="rId26"/>
    <p:sldId id="346" r:id="rId27"/>
    <p:sldId id="272" r:id="rId28"/>
    <p:sldId id="347" r:id="rId29"/>
    <p:sldId id="274" r:id="rId30"/>
    <p:sldId id="273" r:id="rId31"/>
    <p:sldId id="291" r:id="rId32"/>
    <p:sldId id="292" r:id="rId33"/>
    <p:sldId id="348" r:id="rId34"/>
    <p:sldId id="293" r:id="rId35"/>
    <p:sldId id="294" r:id="rId36"/>
    <p:sldId id="295" r:id="rId37"/>
    <p:sldId id="296" r:id="rId38"/>
    <p:sldId id="297" r:id="rId39"/>
    <p:sldId id="349" r:id="rId40"/>
    <p:sldId id="299" r:id="rId41"/>
    <p:sldId id="300" r:id="rId42"/>
    <p:sldId id="302" r:id="rId43"/>
    <p:sldId id="350" r:id="rId44"/>
    <p:sldId id="351" r:id="rId45"/>
    <p:sldId id="306" r:id="rId46"/>
    <p:sldId id="307" r:id="rId47"/>
    <p:sldId id="308" r:id="rId48"/>
    <p:sldId id="354" r:id="rId49"/>
    <p:sldId id="352" r:id="rId50"/>
    <p:sldId id="310" r:id="rId51"/>
    <p:sldId id="311" r:id="rId52"/>
    <p:sldId id="312" r:id="rId53"/>
    <p:sldId id="313" r:id="rId54"/>
    <p:sldId id="314" r:id="rId55"/>
    <p:sldId id="315" r:id="rId56"/>
    <p:sldId id="353" r:id="rId57"/>
    <p:sldId id="316" r:id="rId58"/>
    <p:sldId id="317" r:id="rId59"/>
    <p:sldId id="324" r:id="rId60"/>
    <p:sldId id="325" r:id="rId61"/>
    <p:sldId id="326" r:id="rId62"/>
    <p:sldId id="328" r:id="rId63"/>
    <p:sldId id="327" r:id="rId64"/>
    <p:sldId id="329" r:id="rId65"/>
    <p:sldId id="330" r:id="rId66"/>
    <p:sldId id="331" r:id="rId67"/>
    <p:sldId id="275" r:id="rId68"/>
    <p:sldId id="276" r:id="rId69"/>
    <p:sldId id="287" r:id="rId70"/>
    <p:sldId id="288" r:id="rId71"/>
    <p:sldId id="355" r:id="rId7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462C3-7C47-488F-B0E0-4837A0A854D5}" type="doc">
      <dgm:prSet loTypeId="urn:microsoft.com/office/officeart/2005/8/layout/vList6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914BA9F4-A08C-46C5-BD78-F47D1738FB13}">
      <dgm:prSet phldrT="[Metin]" custT="1"/>
      <dgm:spPr/>
      <dgm:t>
        <a:bodyPr/>
        <a:lstStyle/>
        <a:p>
          <a:r>
            <a:rPr lang="tr-TR" sz="2400" dirty="0" smtClean="0"/>
            <a:t>Besinlerle</a:t>
          </a:r>
        </a:p>
        <a:p>
          <a:r>
            <a:rPr lang="tr-TR" sz="2400" dirty="0" smtClean="0"/>
            <a:t> </a:t>
          </a:r>
          <a:r>
            <a:rPr lang="tr-TR" sz="2400" dirty="0"/>
            <a:t>ilgili faktörler</a:t>
          </a:r>
        </a:p>
      </dgm:t>
    </dgm:pt>
    <dgm:pt modelId="{B18800F5-DFA2-4B28-87CD-6CD0175C6F06}" type="parTrans" cxnId="{1BC13833-37C2-40AB-BDBD-9E591600A923}">
      <dgm:prSet/>
      <dgm:spPr/>
      <dgm:t>
        <a:bodyPr/>
        <a:lstStyle/>
        <a:p>
          <a:endParaRPr lang="tr-TR"/>
        </a:p>
      </dgm:t>
    </dgm:pt>
    <dgm:pt modelId="{BF77EC9B-B7AB-4093-8B21-D165CBB81C62}" type="sibTrans" cxnId="{1BC13833-37C2-40AB-BDBD-9E591600A923}">
      <dgm:prSet/>
      <dgm:spPr/>
      <dgm:t>
        <a:bodyPr/>
        <a:lstStyle/>
        <a:p>
          <a:endParaRPr lang="tr-TR"/>
        </a:p>
      </dgm:t>
    </dgm:pt>
    <dgm:pt modelId="{FDC1BA5B-422B-468F-B88E-1FCE8328FEF7}">
      <dgm:prSet phldrT="[Metin]"/>
      <dgm:spPr/>
      <dgm:t>
        <a:bodyPr/>
        <a:lstStyle/>
        <a:p>
          <a:r>
            <a:rPr lang="tr-TR" dirty="0"/>
            <a:t>İnsanla ilgili faktörler</a:t>
          </a:r>
        </a:p>
      </dgm:t>
    </dgm:pt>
    <dgm:pt modelId="{D04F6F22-9624-4AAB-AEBE-1638CBFE43FF}" type="parTrans" cxnId="{9E353084-41DB-41BD-868F-0FBD198901AA}">
      <dgm:prSet/>
      <dgm:spPr/>
      <dgm:t>
        <a:bodyPr/>
        <a:lstStyle/>
        <a:p>
          <a:endParaRPr lang="tr-TR"/>
        </a:p>
      </dgm:t>
    </dgm:pt>
    <dgm:pt modelId="{BB291651-67C3-4E06-B616-FA88491CAD60}" type="sibTrans" cxnId="{9E353084-41DB-41BD-868F-0FBD198901AA}">
      <dgm:prSet/>
      <dgm:spPr/>
      <dgm:t>
        <a:bodyPr/>
        <a:lstStyle/>
        <a:p>
          <a:endParaRPr lang="tr-TR"/>
        </a:p>
      </dgm:t>
    </dgm:pt>
    <dgm:pt modelId="{76B080D5-52DB-476E-800F-6658A7670CAF}">
      <dgm:prSet phldrT="[Metin]" custT="1"/>
      <dgm:spPr/>
      <dgm:t>
        <a:bodyPr/>
        <a:lstStyle/>
        <a:p>
          <a:r>
            <a:rPr lang="tr-TR" sz="1600"/>
            <a:t>Günün değişik zamanları</a:t>
          </a:r>
        </a:p>
      </dgm:t>
    </dgm:pt>
    <dgm:pt modelId="{0F26474C-6BD9-485A-A67F-32883AA4AEA5}" type="parTrans" cxnId="{78C28D86-EE03-4DCB-8724-6AECA44D4104}">
      <dgm:prSet/>
      <dgm:spPr/>
      <dgm:t>
        <a:bodyPr/>
        <a:lstStyle/>
        <a:p>
          <a:endParaRPr lang="tr-TR"/>
        </a:p>
      </dgm:t>
    </dgm:pt>
    <dgm:pt modelId="{85129A7C-FCA3-419E-941D-C4FC27C6A677}" type="sibTrans" cxnId="{78C28D86-EE03-4DCB-8724-6AECA44D4104}">
      <dgm:prSet/>
      <dgm:spPr/>
      <dgm:t>
        <a:bodyPr/>
        <a:lstStyle/>
        <a:p>
          <a:endParaRPr lang="tr-TR"/>
        </a:p>
      </dgm:t>
    </dgm:pt>
    <dgm:pt modelId="{182CF9ED-0F8D-48A0-83F3-E978FB46E33B}">
      <dgm:prSet phldrT="[Metin]" custT="1"/>
      <dgm:spPr/>
      <dgm:t>
        <a:bodyPr/>
        <a:lstStyle/>
        <a:p>
          <a:r>
            <a:rPr lang="tr-TR" sz="1600" dirty="0"/>
            <a:t>Cinsiyet,yaş</a:t>
          </a:r>
        </a:p>
      </dgm:t>
    </dgm:pt>
    <dgm:pt modelId="{551D8121-B835-44D7-8B57-4B2B24341706}" type="parTrans" cxnId="{4CBCE27F-3B5C-4516-A87A-797B1DBAFEDA}">
      <dgm:prSet/>
      <dgm:spPr/>
      <dgm:t>
        <a:bodyPr/>
        <a:lstStyle/>
        <a:p>
          <a:endParaRPr lang="tr-TR"/>
        </a:p>
      </dgm:t>
    </dgm:pt>
    <dgm:pt modelId="{24ABD08B-D8E1-4976-A163-3990C5D4426B}" type="sibTrans" cxnId="{4CBCE27F-3B5C-4516-A87A-797B1DBAFEDA}">
      <dgm:prSet/>
      <dgm:spPr/>
      <dgm:t>
        <a:bodyPr/>
        <a:lstStyle/>
        <a:p>
          <a:endParaRPr lang="tr-TR"/>
        </a:p>
      </dgm:t>
    </dgm:pt>
    <dgm:pt modelId="{FB16C3EA-A1DF-4954-9985-75AC96D28BAA}">
      <dgm:prSet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Besinlerin nişasta yapısının etkisi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8E4E36D-CF41-41CF-8E86-8E58206A4D4D}" type="parTrans" cxnId="{66E43ED8-D4F4-489C-96C0-1EFD6D79C77D}">
      <dgm:prSet/>
      <dgm:spPr/>
      <dgm:t>
        <a:bodyPr/>
        <a:lstStyle/>
        <a:p>
          <a:endParaRPr lang="tr-TR"/>
        </a:p>
      </dgm:t>
    </dgm:pt>
    <dgm:pt modelId="{AD37CE7E-A7F3-4116-9698-38B31302B5C2}" type="sibTrans" cxnId="{66E43ED8-D4F4-489C-96C0-1EFD6D79C77D}">
      <dgm:prSet/>
      <dgm:spPr/>
      <dgm:t>
        <a:bodyPr/>
        <a:lstStyle/>
        <a:p>
          <a:endParaRPr lang="tr-TR"/>
        </a:p>
      </dgm:t>
    </dgm:pt>
    <dgm:pt modelId="{5D3E03F0-42B4-492E-A2BE-ECB6A26845A4}">
      <dgm:prSet phldrT="[Metin]" custT="1"/>
      <dgm:spPr/>
      <dgm:t>
        <a:bodyPr/>
        <a:lstStyle/>
        <a:p>
          <a:endParaRPr lang="tr-TR" sz="1600" dirty="0"/>
        </a:p>
      </dgm:t>
    </dgm:pt>
    <dgm:pt modelId="{01272260-EC62-4B1B-93D9-64E6C93DC259}" type="parTrans" cxnId="{8B47DFA5-3D43-4E21-AFF1-9B7BC0300B1F}">
      <dgm:prSet/>
      <dgm:spPr/>
      <dgm:t>
        <a:bodyPr/>
        <a:lstStyle/>
        <a:p>
          <a:endParaRPr lang="tr-TR"/>
        </a:p>
      </dgm:t>
    </dgm:pt>
    <dgm:pt modelId="{3310CAB9-AB8C-4B62-A7E6-B0D15566EDC2}" type="sibTrans" cxnId="{8B47DFA5-3D43-4E21-AFF1-9B7BC0300B1F}">
      <dgm:prSet/>
      <dgm:spPr/>
      <dgm:t>
        <a:bodyPr/>
        <a:lstStyle/>
        <a:p>
          <a:endParaRPr lang="tr-TR"/>
        </a:p>
      </dgm:t>
    </dgm:pt>
    <dgm:pt modelId="{7CB5B970-AADD-4DD9-A52A-38A1F99F896B}">
      <dgm:prSet phldrT="[Metin]" custT="1"/>
      <dgm:spPr/>
      <dgm:t>
        <a:bodyPr/>
        <a:lstStyle/>
        <a:p>
          <a:r>
            <a:rPr lang="tr-TR" sz="1600" dirty="0"/>
            <a:t>Diyabetin varlığı</a:t>
          </a:r>
        </a:p>
      </dgm:t>
    </dgm:pt>
    <dgm:pt modelId="{ADC23564-A432-4246-9989-33F9CF7E46E4}" type="parTrans" cxnId="{106D0894-B7B8-486C-A647-8CC10C0AEA01}">
      <dgm:prSet/>
      <dgm:spPr/>
      <dgm:t>
        <a:bodyPr/>
        <a:lstStyle/>
        <a:p>
          <a:endParaRPr lang="tr-TR"/>
        </a:p>
      </dgm:t>
    </dgm:pt>
    <dgm:pt modelId="{B0FEFA84-543C-41D5-8DA2-29154090015B}" type="sibTrans" cxnId="{106D0894-B7B8-486C-A647-8CC10C0AEA01}">
      <dgm:prSet/>
      <dgm:spPr/>
      <dgm:t>
        <a:bodyPr/>
        <a:lstStyle/>
        <a:p>
          <a:endParaRPr lang="tr-TR"/>
        </a:p>
      </dgm:t>
    </dgm:pt>
    <dgm:pt modelId="{3517B8A1-4456-42CD-9465-B56A740AA613}">
      <dgm:prSet phldrT="[Metin]" custT="1"/>
      <dgm:spPr/>
      <dgm:t>
        <a:bodyPr/>
        <a:lstStyle/>
        <a:p>
          <a:r>
            <a:rPr lang="tr-TR" sz="1600" dirty="0"/>
            <a:t>Açlık kan şekeri düzeyi</a:t>
          </a:r>
        </a:p>
      </dgm:t>
    </dgm:pt>
    <dgm:pt modelId="{E37274E7-ACB9-4DAE-95F9-11A793298D76}" type="parTrans" cxnId="{9E30DE42-CA07-46DD-92EE-AD1BE5033109}">
      <dgm:prSet/>
      <dgm:spPr/>
      <dgm:t>
        <a:bodyPr/>
        <a:lstStyle/>
        <a:p>
          <a:endParaRPr lang="tr-TR"/>
        </a:p>
      </dgm:t>
    </dgm:pt>
    <dgm:pt modelId="{8548B118-30D9-4AFB-B7FE-1008692802B3}" type="sibTrans" cxnId="{9E30DE42-CA07-46DD-92EE-AD1BE5033109}">
      <dgm:prSet/>
      <dgm:spPr/>
      <dgm:t>
        <a:bodyPr/>
        <a:lstStyle/>
        <a:p>
          <a:endParaRPr lang="tr-TR"/>
        </a:p>
      </dgm:t>
    </dgm:pt>
    <dgm:pt modelId="{7A08ECA7-F357-41FD-943F-19E0E479EEDB}">
      <dgm:prSet phldrT="[Metin]" custT="1"/>
      <dgm:spPr/>
      <dgm:t>
        <a:bodyPr/>
        <a:lstStyle/>
        <a:p>
          <a:r>
            <a:rPr lang="tr-TR" sz="1600" dirty="0"/>
            <a:t>Vücut Kitlesi/Ağırlığı</a:t>
          </a:r>
        </a:p>
      </dgm:t>
    </dgm:pt>
    <dgm:pt modelId="{DE9DF55F-070F-45C2-88F8-0B0D1E23B08D}" type="parTrans" cxnId="{263F55F2-CC6B-4177-B1B0-4ADBA83B3E0E}">
      <dgm:prSet/>
      <dgm:spPr/>
      <dgm:t>
        <a:bodyPr/>
        <a:lstStyle/>
        <a:p>
          <a:endParaRPr lang="tr-TR"/>
        </a:p>
      </dgm:t>
    </dgm:pt>
    <dgm:pt modelId="{95D1E087-E7A3-4E5C-BA6E-252500D2A096}" type="sibTrans" cxnId="{263F55F2-CC6B-4177-B1B0-4ADBA83B3E0E}">
      <dgm:prSet/>
      <dgm:spPr/>
      <dgm:t>
        <a:bodyPr/>
        <a:lstStyle/>
        <a:p>
          <a:endParaRPr lang="tr-TR"/>
        </a:p>
      </dgm:t>
    </dgm:pt>
    <dgm:pt modelId="{2CB3D52A-BB8D-4FD0-AC2A-E823E7A362D8}">
      <dgm:prSet phldrT="[Metin]" custT="1"/>
      <dgm:spPr/>
      <dgm:t>
        <a:bodyPr/>
        <a:lstStyle/>
        <a:p>
          <a:r>
            <a:rPr lang="tr-TR" sz="1600" dirty="0"/>
            <a:t>Bir öneki öğün ve diyet kompozisyonu</a:t>
          </a:r>
        </a:p>
      </dgm:t>
    </dgm:pt>
    <dgm:pt modelId="{B07DDA5D-C644-44A1-B895-C367A1294DF0}" type="parTrans" cxnId="{69834AD2-2386-44FE-8226-9BF5894BA07C}">
      <dgm:prSet/>
      <dgm:spPr/>
      <dgm:t>
        <a:bodyPr/>
        <a:lstStyle/>
        <a:p>
          <a:endParaRPr lang="tr-TR"/>
        </a:p>
      </dgm:t>
    </dgm:pt>
    <dgm:pt modelId="{09DC10A4-E382-4257-9C75-B3EB299AB1FC}" type="sibTrans" cxnId="{69834AD2-2386-44FE-8226-9BF5894BA07C}">
      <dgm:prSet/>
      <dgm:spPr/>
      <dgm:t>
        <a:bodyPr/>
        <a:lstStyle/>
        <a:p>
          <a:endParaRPr lang="tr-TR"/>
        </a:p>
      </dgm:t>
    </dgm:pt>
    <dgm:pt modelId="{91660706-A983-41BF-BBC1-C7D979C15D6C}">
      <dgm:prSet phldrT="[Metin]" custT="1"/>
      <dgm:spPr/>
      <dgm:t>
        <a:bodyPr/>
        <a:lstStyle/>
        <a:p>
          <a:r>
            <a:rPr lang="tr-TR" sz="1600" dirty="0"/>
            <a:t>Midenin boş olması</a:t>
          </a:r>
        </a:p>
      </dgm:t>
    </dgm:pt>
    <dgm:pt modelId="{31B0678A-BC60-4FDD-ADF1-7B34AC7B128D}" type="parTrans" cxnId="{5FE2E697-6874-4AD9-BE97-E367332C18F0}">
      <dgm:prSet/>
      <dgm:spPr/>
      <dgm:t>
        <a:bodyPr/>
        <a:lstStyle/>
        <a:p>
          <a:endParaRPr lang="tr-TR"/>
        </a:p>
      </dgm:t>
    </dgm:pt>
    <dgm:pt modelId="{D319A492-1B84-4AA8-B492-7397296C8F07}" type="sibTrans" cxnId="{5FE2E697-6874-4AD9-BE97-E367332C18F0}">
      <dgm:prSet/>
      <dgm:spPr/>
      <dgm:t>
        <a:bodyPr/>
        <a:lstStyle/>
        <a:p>
          <a:endParaRPr lang="tr-TR"/>
        </a:p>
      </dgm:t>
    </dgm:pt>
    <dgm:pt modelId="{4C79F5F3-854E-4A1D-841F-54B362865B59}">
      <dgm:prSet phldrT="[Metin]" custT="1"/>
      <dgm:spPr/>
      <dgm:t>
        <a:bodyPr/>
        <a:lstStyle/>
        <a:p>
          <a:r>
            <a:rPr lang="tr-TR" sz="1600" dirty="0" smtClean="0"/>
            <a:t>Egzersiz</a:t>
          </a:r>
          <a:endParaRPr lang="tr-TR" sz="1600" dirty="0"/>
        </a:p>
      </dgm:t>
    </dgm:pt>
    <dgm:pt modelId="{366A6567-ABE7-48A5-A80C-215E42A70D1B}" type="parTrans" cxnId="{0ADD73FD-EFF4-4495-933E-D421DBFB4E2C}">
      <dgm:prSet/>
      <dgm:spPr/>
      <dgm:t>
        <a:bodyPr/>
        <a:lstStyle/>
        <a:p>
          <a:endParaRPr lang="tr-TR"/>
        </a:p>
      </dgm:t>
    </dgm:pt>
    <dgm:pt modelId="{C8B0C64B-E6D6-453B-8B7E-7FA0DA98C96C}" type="sibTrans" cxnId="{0ADD73FD-EFF4-4495-933E-D421DBFB4E2C}">
      <dgm:prSet/>
      <dgm:spPr/>
      <dgm:t>
        <a:bodyPr/>
        <a:lstStyle/>
        <a:p>
          <a:endParaRPr lang="tr-TR"/>
        </a:p>
      </dgm:t>
    </dgm:pt>
    <dgm:pt modelId="{366471BA-31C4-4579-8FA1-FB1F731BFF5A}">
      <dgm:prSet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Besinlerin </a:t>
          </a:r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monosakkarit</a:t>
          </a:r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 içeriği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7307A375-3485-4743-A03B-9ABAC6BB15F8}" type="parTrans" cxnId="{B69488E9-0A6C-4836-8D4B-041653C6E997}">
      <dgm:prSet/>
      <dgm:spPr/>
      <dgm:t>
        <a:bodyPr/>
        <a:lstStyle/>
        <a:p>
          <a:endParaRPr lang="tr-TR"/>
        </a:p>
      </dgm:t>
    </dgm:pt>
    <dgm:pt modelId="{D389C793-AA7F-4D75-9AFE-16CDB3CC8E1A}" type="sibTrans" cxnId="{B69488E9-0A6C-4836-8D4B-041653C6E997}">
      <dgm:prSet/>
      <dgm:spPr/>
      <dgm:t>
        <a:bodyPr/>
        <a:lstStyle/>
        <a:p>
          <a:endParaRPr lang="tr-TR"/>
        </a:p>
      </dgm:t>
    </dgm:pt>
    <dgm:pt modelId="{F480B7E1-5A2B-4FD1-88C1-AF81F921150D}">
      <dgm:prSet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Besinlerin olgunluk düzeyi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3BE2DB83-5A11-47DA-BD0F-8095FDE8524E}" type="parTrans" cxnId="{3C00F2F5-B252-4483-8C81-F9B4BF1EDC32}">
      <dgm:prSet/>
      <dgm:spPr/>
      <dgm:t>
        <a:bodyPr/>
        <a:lstStyle/>
        <a:p>
          <a:endParaRPr lang="tr-TR"/>
        </a:p>
      </dgm:t>
    </dgm:pt>
    <dgm:pt modelId="{35975E25-5C57-460C-B59A-D25247450474}" type="sibTrans" cxnId="{3C00F2F5-B252-4483-8C81-F9B4BF1EDC32}">
      <dgm:prSet/>
      <dgm:spPr/>
      <dgm:t>
        <a:bodyPr/>
        <a:lstStyle/>
        <a:p>
          <a:endParaRPr lang="tr-TR"/>
        </a:p>
      </dgm:t>
    </dgm:pt>
    <dgm:pt modelId="{B55B372D-B7A7-45CC-A1B9-C441C2F1BD0D}">
      <dgm:prSet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Besinlerin Posa İçeriğinin Etkisi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015FD096-D15E-40D5-859C-0843BF4D5503}" type="parTrans" cxnId="{313CF57A-2DE2-4CEF-9297-B2C9FC7C99F5}">
      <dgm:prSet/>
      <dgm:spPr/>
      <dgm:t>
        <a:bodyPr/>
        <a:lstStyle/>
        <a:p>
          <a:endParaRPr lang="tr-TR"/>
        </a:p>
      </dgm:t>
    </dgm:pt>
    <dgm:pt modelId="{C4778724-59D9-4F36-A28F-465E0ECC74D7}" type="sibTrans" cxnId="{313CF57A-2DE2-4CEF-9297-B2C9FC7C99F5}">
      <dgm:prSet/>
      <dgm:spPr/>
      <dgm:t>
        <a:bodyPr/>
        <a:lstStyle/>
        <a:p>
          <a:endParaRPr lang="tr-TR"/>
        </a:p>
      </dgm:t>
    </dgm:pt>
    <dgm:pt modelId="{250D35F2-A9C0-47F5-8A77-0DB92291AA49}">
      <dgm:prSet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Anti-</a:t>
          </a:r>
          <a:r>
            <a:rPr lang="tr-TR" sz="1800" dirty="0" err="1" smtClean="0">
              <a:latin typeface="Times New Roman" pitchFamily="18" charset="0"/>
              <a:cs typeface="Times New Roman" pitchFamily="18" charset="0"/>
            </a:rPr>
            <a:t>nütrientler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17F85299-89E1-4E31-A9C1-36BE1F38BD72}" type="parTrans" cxnId="{D68A2DBB-C035-47D2-8A61-3F4A2F9A26EA}">
      <dgm:prSet/>
      <dgm:spPr/>
      <dgm:t>
        <a:bodyPr/>
        <a:lstStyle/>
        <a:p>
          <a:endParaRPr lang="tr-TR"/>
        </a:p>
      </dgm:t>
    </dgm:pt>
    <dgm:pt modelId="{3A19F746-2239-412C-B598-475842EA8D83}" type="sibTrans" cxnId="{D68A2DBB-C035-47D2-8A61-3F4A2F9A26EA}">
      <dgm:prSet/>
      <dgm:spPr/>
      <dgm:t>
        <a:bodyPr/>
        <a:lstStyle/>
        <a:p>
          <a:endParaRPr lang="tr-TR"/>
        </a:p>
      </dgm:t>
    </dgm:pt>
    <dgm:pt modelId="{C94CAEC7-B91C-49F7-98D1-E3255B089B09}">
      <dgm:prSet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Besinlerin fiziksel yapıları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BF9B1430-5913-44EC-BFD8-669E372D3DE8}" type="parTrans" cxnId="{C4448D48-2087-45C4-87E0-B34598B40341}">
      <dgm:prSet/>
      <dgm:spPr/>
    </dgm:pt>
    <dgm:pt modelId="{231CA704-1DC7-455E-BB86-87318A5A0807}" type="sibTrans" cxnId="{C4448D48-2087-45C4-87E0-B34598B40341}">
      <dgm:prSet/>
      <dgm:spPr/>
    </dgm:pt>
    <dgm:pt modelId="{BAEA6ABB-2A93-40C8-86C5-5CB8A26CDEF3}" type="pres">
      <dgm:prSet presAssocID="{C01462C3-7C47-488F-B0E0-4837A0A854D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1A0FE0B-D278-44F3-9D18-8436BE0F37E5}" type="pres">
      <dgm:prSet presAssocID="{914BA9F4-A08C-46C5-BD78-F47D1738FB13}" presName="linNode" presStyleCnt="0"/>
      <dgm:spPr/>
      <dgm:t>
        <a:bodyPr/>
        <a:lstStyle/>
        <a:p>
          <a:endParaRPr lang="tr-TR"/>
        </a:p>
      </dgm:t>
    </dgm:pt>
    <dgm:pt modelId="{06046694-99A6-4FAA-9C30-BB71C777F97B}" type="pres">
      <dgm:prSet presAssocID="{914BA9F4-A08C-46C5-BD78-F47D1738FB13}" presName="parentShp" presStyleLbl="node1" presStyleIdx="0" presStyleCnt="2" custScaleX="63333" custScaleY="1563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4DE666-A615-401B-8E4E-A206372BE73D}" type="pres">
      <dgm:prSet presAssocID="{914BA9F4-A08C-46C5-BD78-F47D1738FB13}" presName="childShp" presStyleLbl="bgAccFollowNode1" presStyleIdx="0" presStyleCnt="2" custScaleX="131631" custScaleY="329720" custLinFactNeighborX="56327" custLinFactNeighborY="-2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24D61-6445-4DA9-890F-230F2D8ADE63}" type="pres">
      <dgm:prSet presAssocID="{BF77EC9B-B7AB-4093-8B21-D165CBB81C62}" presName="spacing" presStyleCnt="0"/>
      <dgm:spPr/>
      <dgm:t>
        <a:bodyPr/>
        <a:lstStyle/>
        <a:p>
          <a:endParaRPr lang="tr-TR"/>
        </a:p>
      </dgm:t>
    </dgm:pt>
    <dgm:pt modelId="{B46887E0-521F-4C19-B2C8-E61EBABD81BC}" type="pres">
      <dgm:prSet presAssocID="{FDC1BA5B-422B-468F-B88E-1FCE8328FEF7}" presName="linNode" presStyleCnt="0"/>
      <dgm:spPr/>
      <dgm:t>
        <a:bodyPr/>
        <a:lstStyle/>
        <a:p>
          <a:endParaRPr lang="tr-TR"/>
        </a:p>
      </dgm:t>
    </dgm:pt>
    <dgm:pt modelId="{37E72878-5ACA-4D11-8538-34C403F1A045}" type="pres">
      <dgm:prSet presAssocID="{FDC1BA5B-422B-468F-B88E-1FCE8328FEF7}" presName="parentShp" presStyleLbl="node1" presStyleIdx="1" presStyleCnt="2" custScaleX="62311" custScaleY="142919" custLinFactNeighborX="-14949" custLinFactNeighborY="-20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9A1A9D-247D-4F68-87F5-76F861440520}" type="pres">
      <dgm:prSet presAssocID="{FDC1BA5B-422B-468F-B88E-1FCE8328FEF7}" presName="childShp" presStyleLbl="bgAccFollowNode1" presStyleIdx="1" presStyleCnt="2" custScaleX="133413" custScaleY="337051" custLinFactNeighborX="8164" custLinFactNeighborY="-41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00F2F5-B252-4483-8C81-F9B4BF1EDC32}" srcId="{914BA9F4-A08C-46C5-BD78-F47D1738FB13}" destId="{F480B7E1-5A2B-4FD1-88C1-AF81F921150D}" srcOrd="2" destOrd="0" parTransId="{3BE2DB83-5A11-47DA-BD0F-8095FDE8524E}" sibTransId="{35975E25-5C57-460C-B59A-D25247450474}"/>
    <dgm:cxn modelId="{B90F4524-3F95-445F-B0C4-67244A5915BB}" type="presOf" srcId="{FB16C3EA-A1DF-4954-9985-75AC96D28BAA}" destId="{1E4DE666-A615-401B-8E4E-A206372BE73D}" srcOrd="0" destOrd="0" presId="urn:microsoft.com/office/officeart/2005/8/layout/vList6"/>
    <dgm:cxn modelId="{69834AD2-2386-44FE-8226-9BF5894BA07C}" srcId="{FDC1BA5B-422B-468F-B88E-1FCE8328FEF7}" destId="{2CB3D52A-BB8D-4FD0-AC2A-E823E7A362D8}" srcOrd="5" destOrd="0" parTransId="{B07DDA5D-C644-44A1-B895-C367A1294DF0}" sibTransId="{09DC10A4-E382-4257-9C75-B3EB299AB1FC}"/>
    <dgm:cxn modelId="{6015F2A0-E352-43BC-A4FD-D5142AFE9526}" type="presOf" srcId="{914BA9F4-A08C-46C5-BD78-F47D1738FB13}" destId="{06046694-99A6-4FAA-9C30-BB71C777F97B}" srcOrd="0" destOrd="0" presId="urn:microsoft.com/office/officeart/2005/8/layout/vList6"/>
    <dgm:cxn modelId="{2299EC4A-46AB-427F-A172-A95F41716B3A}" type="presOf" srcId="{C94CAEC7-B91C-49F7-98D1-E3255B089B09}" destId="{1E4DE666-A615-401B-8E4E-A206372BE73D}" srcOrd="0" destOrd="5" presId="urn:microsoft.com/office/officeart/2005/8/layout/vList6"/>
    <dgm:cxn modelId="{D58D2658-DB23-4D53-A8C7-DD0A4179516A}" type="presOf" srcId="{C01462C3-7C47-488F-B0E0-4837A0A854D5}" destId="{BAEA6ABB-2A93-40C8-86C5-5CB8A26CDEF3}" srcOrd="0" destOrd="0" presId="urn:microsoft.com/office/officeart/2005/8/layout/vList6"/>
    <dgm:cxn modelId="{9E353084-41DB-41BD-868F-0FBD198901AA}" srcId="{C01462C3-7C47-488F-B0E0-4837A0A854D5}" destId="{FDC1BA5B-422B-468F-B88E-1FCE8328FEF7}" srcOrd="1" destOrd="0" parTransId="{D04F6F22-9624-4AAB-AEBE-1638CBFE43FF}" sibTransId="{BB291651-67C3-4E06-B616-FA88491CAD60}"/>
    <dgm:cxn modelId="{E20605B0-BB58-452E-84FA-5B6F86CEE5C3}" type="presOf" srcId="{3517B8A1-4456-42CD-9465-B56A740AA613}" destId="{7E9A1A9D-247D-4F68-87F5-76F861440520}" srcOrd="0" destOrd="3" presId="urn:microsoft.com/office/officeart/2005/8/layout/vList6"/>
    <dgm:cxn modelId="{C4448D48-2087-45C4-87E0-B34598B40341}" srcId="{914BA9F4-A08C-46C5-BD78-F47D1738FB13}" destId="{C94CAEC7-B91C-49F7-98D1-E3255B089B09}" srcOrd="5" destOrd="0" parTransId="{BF9B1430-5913-44EC-BFD8-669E372D3DE8}" sibTransId="{231CA704-1DC7-455E-BB86-87318A5A0807}"/>
    <dgm:cxn modelId="{9E30DE42-CA07-46DD-92EE-AD1BE5033109}" srcId="{FDC1BA5B-422B-468F-B88E-1FCE8328FEF7}" destId="{3517B8A1-4456-42CD-9465-B56A740AA613}" srcOrd="3" destOrd="0" parTransId="{E37274E7-ACB9-4DAE-95F9-11A793298D76}" sibTransId="{8548B118-30D9-4AFB-B7FE-1008692802B3}"/>
    <dgm:cxn modelId="{C6C59DED-59F0-45A1-9B9F-6C6B58E6CAEA}" type="presOf" srcId="{76B080D5-52DB-476E-800F-6658A7670CAF}" destId="{7E9A1A9D-247D-4F68-87F5-76F861440520}" srcOrd="0" destOrd="0" presId="urn:microsoft.com/office/officeart/2005/8/layout/vList6"/>
    <dgm:cxn modelId="{78C28D86-EE03-4DCB-8724-6AECA44D4104}" srcId="{FDC1BA5B-422B-468F-B88E-1FCE8328FEF7}" destId="{76B080D5-52DB-476E-800F-6658A7670CAF}" srcOrd="0" destOrd="0" parTransId="{0F26474C-6BD9-485A-A67F-32883AA4AEA5}" sibTransId="{85129A7C-FCA3-419E-941D-C4FC27C6A677}"/>
    <dgm:cxn modelId="{D68A2DBB-C035-47D2-8A61-3F4A2F9A26EA}" srcId="{914BA9F4-A08C-46C5-BD78-F47D1738FB13}" destId="{250D35F2-A9C0-47F5-8A77-0DB92291AA49}" srcOrd="4" destOrd="0" parTransId="{17F85299-89E1-4E31-A9C1-36BE1F38BD72}" sibTransId="{3A19F746-2239-412C-B598-475842EA8D83}"/>
    <dgm:cxn modelId="{66E43ED8-D4F4-489C-96C0-1EFD6D79C77D}" srcId="{914BA9F4-A08C-46C5-BD78-F47D1738FB13}" destId="{FB16C3EA-A1DF-4954-9985-75AC96D28BAA}" srcOrd="0" destOrd="0" parTransId="{A8E4E36D-CF41-41CF-8E86-8E58206A4D4D}" sibTransId="{AD37CE7E-A7F3-4116-9698-38B31302B5C2}"/>
    <dgm:cxn modelId="{B69488E9-0A6C-4836-8D4B-041653C6E997}" srcId="{914BA9F4-A08C-46C5-BD78-F47D1738FB13}" destId="{366471BA-31C4-4579-8FA1-FB1F731BFF5A}" srcOrd="1" destOrd="0" parTransId="{7307A375-3485-4743-A03B-9ABAC6BB15F8}" sibTransId="{D389C793-AA7F-4D75-9AFE-16CDB3CC8E1A}"/>
    <dgm:cxn modelId="{5FE2E697-6874-4AD9-BE97-E367332C18F0}" srcId="{FDC1BA5B-422B-468F-B88E-1FCE8328FEF7}" destId="{91660706-A983-41BF-BBC1-C7D979C15D6C}" srcOrd="6" destOrd="0" parTransId="{31B0678A-BC60-4FDD-ADF1-7B34AC7B128D}" sibTransId="{D319A492-1B84-4AA8-B492-7397296C8F07}"/>
    <dgm:cxn modelId="{263F55F2-CC6B-4177-B1B0-4ADBA83B3E0E}" srcId="{FDC1BA5B-422B-468F-B88E-1FCE8328FEF7}" destId="{7A08ECA7-F357-41FD-943F-19E0E479EEDB}" srcOrd="4" destOrd="0" parTransId="{DE9DF55F-070F-45C2-88F8-0B0D1E23B08D}" sibTransId="{95D1E087-E7A3-4E5C-BA6E-252500D2A096}"/>
    <dgm:cxn modelId="{106D0894-B7B8-486C-A647-8CC10C0AEA01}" srcId="{FDC1BA5B-422B-468F-B88E-1FCE8328FEF7}" destId="{7CB5B970-AADD-4DD9-A52A-38A1F99F896B}" srcOrd="2" destOrd="0" parTransId="{ADC23564-A432-4246-9989-33F9CF7E46E4}" sibTransId="{B0FEFA84-543C-41D5-8DA2-29154090015B}"/>
    <dgm:cxn modelId="{51184B4A-0C3C-4326-A6FB-ACADBFBA19CC}" type="presOf" srcId="{366471BA-31C4-4579-8FA1-FB1F731BFF5A}" destId="{1E4DE666-A615-401B-8E4E-A206372BE73D}" srcOrd="0" destOrd="1" presId="urn:microsoft.com/office/officeart/2005/8/layout/vList6"/>
    <dgm:cxn modelId="{80488C59-6A04-4367-A5ED-141BEC25A764}" type="presOf" srcId="{B55B372D-B7A7-45CC-A1B9-C441C2F1BD0D}" destId="{1E4DE666-A615-401B-8E4E-A206372BE73D}" srcOrd="0" destOrd="3" presId="urn:microsoft.com/office/officeart/2005/8/layout/vList6"/>
    <dgm:cxn modelId="{313CF57A-2DE2-4CEF-9297-B2C9FC7C99F5}" srcId="{914BA9F4-A08C-46C5-BD78-F47D1738FB13}" destId="{B55B372D-B7A7-45CC-A1B9-C441C2F1BD0D}" srcOrd="3" destOrd="0" parTransId="{015FD096-D15E-40D5-859C-0843BF4D5503}" sibTransId="{C4778724-59D9-4F36-A28F-465E0ECC74D7}"/>
    <dgm:cxn modelId="{781D66BD-758E-4BE0-BC9A-F56B99AC645A}" type="presOf" srcId="{FDC1BA5B-422B-468F-B88E-1FCE8328FEF7}" destId="{37E72878-5ACA-4D11-8538-34C403F1A045}" srcOrd="0" destOrd="0" presId="urn:microsoft.com/office/officeart/2005/8/layout/vList6"/>
    <dgm:cxn modelId="{4CBCE27F-3B5C-4516-A87A-797B1DBAFEDA}" srcId="{FDC1BA5B-422B-468F-B88E-1FCE8328FEF7}" destId="{182CF9ED-0F8D-48A0-83F3-E978FB46E33B}" srcOrd="1" destOrd="0" parTransId="{551D8121-B835-44D7-8B57-4B2B24341706}" sibTransId="{24ABD08B-D8E1-4976-A163-3990C5D4426B}"/>
    <dgm:cxn modelId="{9596F293-E349-4C78-B7E0-5E6B771A58AF}" type="presOf" srcId="{5D3E03F0-42B4-492E-A2BE-ECB6A26845A4}" destId="{7E9A1A9D-247D-4F68-87F5-76F861440520}" srcOrd="0" destOrd="8" presId="urn:microsoft.com/office/officeart/2005/8/layout/vList6"/>
    <dgm:cxn modelId="{0ADD73FD-EFF4-4495-933E-D421DBFB4E2C}" srcId="{FDC1BA5B-422B-468F-B88E-1FCE8328FEF7}" destId="{4C79F5F3-854E-4A1D-841F-54B362865B59}" srcOrd="7" destOrd="0" parTransId="{366A6567-ABE7-48A5-A80C-215E42A70D1B}" sibTransId="{C8B0C64B-E6D6-453B-8B7E-7FA0DA98C96C}"/>
    <dgm:cxn modelId="{AB607B69-D9F7-41E7-889E-927DEACF3ED4}" type="presOf" srcId="{91660706-A983-41BF-BBC1-C7D979C15D6C}" destId="{7E9A1A9D-247D-4F68-87F5-76F861440520}" srcOrd="0" destOrd="6" presId="urn:microsoft.com/office/officeart/2005/8/layout/vList6"/>
    <dgm:cxn modelId="{A4AB6A18-2B54-46FF-99E2-AB8733EA9CD8}" type="presOf" srcId="{4C79F5F3-854E-4A1D-841F-54B362865B59}" destId="{7E9A1A9D-247D-4F68-87F5-76F861440520}" srcOrd="0" destOrd="7" presId="urn:microsoft.com/office/officeart/2005/8/layout/vList6"/>
    <dgm:cxn modelId="{D85C1388-0F51-4C0E-A3AB-4B25461FC307}" type="presOf" srcId="{7CB5B970-AADD-4DD9-A52A-38A1F99F896B}" destId="{7E9A1A9D-247D-4F68-87F5-76F861440520}" srcOrd="0" destOrd="2" presId="urn:microsoft.com/office/officeart/2005/8/layout/vList6"/>
    <dgm:cxn modelId="{28532AE0-FAB7-4D58-B934-1F997355B091}" type="presOf" srcId="{7A08ECA7-F357-41FD-943F-19E0E479EEDB}" destId="{7E9A1A9D-247D-4F68-87F5-76F861440520}" srcOrd="0" destOrd="4" presId="urn:microsoft.com/office/officeart/2005/8/layout/vList6"/>
    <dgm:cxn modelId="{BE83F766-C61F-481D-A1D1-08F070192A87}" type="presOf" srcId="{F480B7E1-5A2B-4FD1-88C1-AF81F921150D}" destId="{1E4DE666-A615-401B-8E4E-A206372BE73D}" srcOrd="0" destOrd="2" presId="urn:microsoft.com/office/officeart/2005/8/layout/vList6"/>
    <dgm:cxn modelId="{289486C1-F5AA-4403-9B4D-A77EB3B87B93}" type="presOf" srcId="{250D35F2-A9C0-47F5-8A77-0DB92291AA49}" destId="{1E4DE666-A615-401B-8E4E-A206372BE73D}" srcOrd="0" destOrd="4" presId="urn:microsoft.com/office/officeart/2005/8/layout/vList6"/>
    <dgm:cxn modelId="{1BC13833-37C2-40AB-BDBD-9E591600A923}" srcId="{C01462C3-7C47-488F-B0E0-4837A0A854D5}" destId="{914BA9F4-A08C-46C5-BD78-F47D1738FB13}" srcOrd="0" destOrd="0" parTransId="{B18800F5-DFA2-4B28-87CD-6CD0175C6F06}" sibTransId="{BF77EC9B-B7AB-4093-8B21-D165CBB81C62}"/>
    <dgm:cxn modelId="{8B47DFA5-3D43-4E21-AFF1-9B7BC0300B1F}" srcId="{FDC1BA5B-422B-468F-B88E-1FCE8328FEF7}" destId="{5D3E03F0-42B4-492E-A2BE-ECB6A26845A4}" srcOrd="8" destOrd="0" parTransId="{01272260-EC62-4B1B-93D9-64E6C93DC259}" sibTransId="{3310CAB9-AB8C-4B62-A7E6-B0D15566EDC2}"/>
    <dgm:cxn modelId="{EFA9FB6F-B240-43C9-946D-B3589CFE95DB}" type="presOf" srcId="{182CF9ED-0F8D-48A0-83F3-E978FB46E33B}" destId="{7E9A1A9D-247D-4F68-87F5-76F861440520}" srcOrd="0" destOrd="1" presId="urn:microsoft.com/office/officeart/2005/8/layout/vList6"/>
    <dgm:cxn modelId="{47C919EE-F12F-42EA-8A9F-A24F4CA36BF7}" type="presOf" srcId="{2CB3D52A-BB8D-4FD0-AC2A-E823E7A362D8}" destId="{7E9A1A9D-247D-4F68-87F5-76F861440520}" srcOrd="0" destOrd="5" presId="urn:microsoft.com/office/officeart/2005/8/layout/vList6"/>
    <dgm:cxn modelId="{94491F54-2247-437C-839B-417023294713}" type="presParOf" srcId="{BAEA6ABB-2A93-40C8-86C5-5CB8A26CDEF3}" destId="{B1A0FE0B-D278-44F3-9D18-8436BE0F37E5}" srcOrd="0" destOrd="0" presId="urn:microsoft.com/office/officeart/2005/8/layout/vList6"/>
    <dgm:cxn modelId="{58A5C762-0080-474F-966A-EA7E45C26602}" type="presParOf" srcId="{B1A0FE0B-D278-44F3-9D18-8436BE0F37E5}" destId="{06046694-99A6-4FAA-9C30-BB71C777F97B}" srcOrd="0" destOrd="0" presId="urn:microsoft.com/office/officeart/2005/8/layout/vList6"/>
    <dgm:cxn modelId="{BD8A8DB3-9F1B-482E-818E-21F51BCCE09D}" type="presParOf" srcId="{B1A0FE0B-D278-44F3-9D18-8436BE0F37E5}" destId="{1E4DE666-A615-401B-8E4E-A206372BE73D}" srcOrd="1" destOrd="0" presId="urn:microsoft.com/office/officeart/2005/8/layout/vList6"/>
    <dgm:cxn modelId="{BF6D37D1-8239-4CDD-86C6-848F4E4D804D}" type="presParOf" srcId="{BAEA6ABB-2A93-40C8-86C5-5CB8A26CDEF3}" destId="{30024D61-6445-4DA9-890F-230F2D8ADE63}" srcOrd="1" destOrd="0" presId="urn:microsoft.com/office/officeart/2005/8/layout/vList6"/>
    <dgm:cxn modelId="{0618FA1A-31C1-4660-B847-D2FBFC8D82DB}" type="presParOf" srcId="{BAEA6ABB-2A93-40C8-86C5-5CB8A26CDEF3}" destId="{B46887E0-521F-4C19-B2C8-E61EBABD81BC}" srcOrd="2" destOrd="0" presId="urn:microsoft.com/office/officeart/2005/8/layout/vList6"/>
    <dgm:cxn modelId="{23C3DDB0-12F7-4CE6-9637-C0D01531416F}" type="presParOf" srcId="{B46887E0-521F-4C19-B2C8-E61EBABD81BC}" destId="{37E72878-5ACA-4D11-8538-34C403F1A045}" srcOrd="0" destOrd="0" presId="urn:microsoft.com/office/officeart/2005/8/layout/vList6"/>
    <dgm:cxn modelId="{0786CF34-01C9-4FE0-80A0-ECE92B71ECC2}" type="presParOf" srcId="{B46887E0-521F-4C19-B2C8-E61EBABD81BC}" destId="{7E9A1A9D-247D-4F68-87F5-76F86144052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DE666-A615-401B-8E4E-A206372BE73D}">
      <dsp:nvSpPr>
        <dsp:cNvPr id="0" name=""/>
        <dsp:cNvSpPr/>
      </dsp:nvSpPr>
      <dsp:spPr>
        <a:xfrm>
          <a:off x="2111665" y="0"/>
          <a:ext cx="6564790" cy="254668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Besinlerin nişasta yapısının etkisi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Besinlerin </a:t>
          </a:r>
          <a:r>
            <a:rPr lang="tr-TR" sz="1800" kern="1200" dirty="0" err="1" smtClean="0">
              <a:latin typeface="Times New Roman" pitchFamily="18" charset="0"/>
              <a:cs typeface="Times New Roman" pitchFamily="18" charset="0"/>
            </a:rPr>
            <a:t>monosakkarit</a:t>
          </a: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 içeriği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Besinlerin olgunluk düzeyi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Besinlerin Posa İçeriğinin Etkisi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Anti-</a:t>
          </a:r>
          <a:r>
            <a:rPr lang="tr-TR" sz="1800" kern="1200" dirty="0" err="1" smtClean="0">
              <a:latin typeface="Times New Roman" pitchFamily="18" charset="0"/>
              <a:cs typeface="Times New Roman" pitchFamily="18" charset="0"/>
            </a:rPr>
            <a:t>nütrientler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Besinlerin fiziksel yapıları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1665" y="318336"/>
        <a:ext cx="5609782" cy="1910017"/>
      </dsp:txXfrm>
    </dsp:sp>
    <dsp:sp modelId="{06046694-99A6-4FAA-9C30-BB71C777F97B}">
      <dsp:nvSpPr>
        <dsp:cNvPr id="0" name=""/>
        <dsp:cNvSpPr/>
      </dsp:nvSpPr>
      <dsp:spPr>
        <a:xfrm>
          <a:off x="2970" y="670478"/>
          <a:ext cx="2105724" cy="1207692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dk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dk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dk2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Besinlerle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 </a:t>
          </a:r>
          <a:r>
            <a:rPr lang="tr-TR" sz="2400" kern="1200" dirty="0"/>
            <a:t>ilgili faktörler</a:t>
          </a:r>
        </a:p>
      </dsp:txBody>
      <dsp:txXfrm>
        <a:off x="61925" y="729433"/>
        <a:ext cx="1987814" cy="1089782"/>
      </dsp:txXfrm>
    </dsp:sp>
    <dsp:sp modelId="{7E9A1A9D-247D-4F68-87F5-76F861440520}">
      <dsp:nvSpPr>
        <dsp:cNvPr id="0" name=""/>
        <dsp:cNvSpPr/>
      </dsp:nvSpPr>
      <dsp:spPr>
        <a:xfrm>
          <a:off x="2063487" y="2593039"/>
          <a:ext cx="6612968" cy="2603312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/>
            <a:t>Günün değişik zamanları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Cinsiyet,yaş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Diyabetin varlığı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Açlık kan şekeri düzeyi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Vücut Kitlesi/Ağırlığı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Bir öneki öğün ve diyet kompozisyonu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/>
            <a:t>Midenin boş olması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Egzersiz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2063487" y="2918453"/>
        <a:ext cx="5636726" cy="1952484"/>
      </dsp:txXfrm>
    </dsp:sp>
    <dsp:sp modelId="{37E72878-5ACA-4D11-8538-34C403F1A045}">
      <dsp:nvSpPr>
        <dsp:cNvPr id="0" name=""/>
        <dsp:cNvSpPr/>
      </dsp:nvSpPr>
      <dsp:spPr>
        <a:xfrm>
          <a:off x="0" y="3358551"/>
          <a:ext cx="2059072" cy="110387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dk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dk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dk2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İnsanla ilgili faktörler</a:t>
          </a:r>
        </a:p>
      </dsp:txBody>
      <dsp:txXfrm>
        <a:off x="53887" y="3412438"/>
        <a:ext cx="1951298" cy="996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FFAB7-20FA-4423-8DA2-D2AFC1382DD2}" type="datetimeFigureOut">
              <a:rPr lang="tr-TR" smtClean="0"/>
              <a:pPr/>
              <a:t>13.12.2013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23912-6246-4557-955B-EB478BA6562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482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3912-6246-4557-955B-EB478BA6562F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3912-6246-4557-955B-EB478BA6562F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523912-6246-4557-955B-EB478BA6562F}" type="slidenum">
              <a:rPr lang="tr-TR" smtClean="0"/>
              <a:pPr/>
              <a:t>60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26FABC-C910-4DB7-ACB4-7877EE651DDC}" type="slidenum">
              <a:rPr lang="en-US"/>
              <a:pPr/>
              <a:t>69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BCD31-A826-4A33-BF90-BF43E17FD507}" type="slidenum">
              <a:rPr lang="en-US"/>
              <a:pPr/>
              <a:t>70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DB54-3685-4428-ADDA-9B060C49F807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1FD39-2A77-414C-A264-BF8B72411464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D6A68-66DC-4FA1-8088-36CEB8D23D09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B6026-4BC2-451C-89B1-E8E4BB2B60C0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F4E8-C63C-4338-B1F3-91AFC2298C90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D81F-3A12-4FA3-A2A9-94BB54F9754F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142-D6B9-435B-8FE8-D92983BE3717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3B8C-3DBB-4165-95DE-5E73423FB388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E2F2-6FA4-49C7-9516-F2CEBFD5EBB6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BCE4-50C1-4E38-BDA8-F16CADF38F3F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D9E9A-BD0B-45DF-BF8B-AC02921285C5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63F770-FA1F-4C8A-B616-93C8FFF24B43}" type="datetime1">
              <a:rPr lang="tr-TR" smtClean="0"/>
              <a:pPr/>
              <a:t>13.12.2013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9B52548-4A35-4874-9FDC-810D2178D1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6000" dirty="0" err="1" smtClean="0"/>
              <a:t>Glisemik</a:t>
            </a:r>
            <a:r>
              <a:rPr lang="tr-TR" sz="6000" dirty="0" smtClean="0"/>
              <a:t> </a:t>
            </a:r>
            <a:r>
              <a:rPr lang="tr-TR" sz="6000" dirty="0" err="1" smtClean="0"/>
              <a:t>Indeks</a:t>
            </a:r>
            <a:r>
              <a:rPr lang="tr-TR" sz="6000" dirty="0" smtClean="0"/>
              <a:t> &amp; </a:t>
            </a:r>
            <a:r>
              <a:rPr lang="tr-TR" sz="6000" dirty="0" err="1" smtClean="0"/>
              <a:t>Glisemik</a:t>
            </a:r>
            <a:r>
              <a:rPr lang="tr-TR" sz="6000" dirty="0" smtClean="0"/>
              <a:t> </a:t>
            </a:r>
            <a:r>
              <a:rPr lang="tr-TR" sz="6000" dirty="0" err="1" smtClean="0"/>
              <a:t>Yuk</a:t>
            </a:r>
            <a:r>
              <a:rPr lang="tr-TR" sz="6000" dirty="0" smtClean="0"/>
              <a:t> </a:t>
            </a:r>
            <a:endParaRPr lang="tr-T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Dyt.Diğdem</a:t>
            </a:r>
            <a:r>
              <a:rPr lang="tr-TR" dirty="0" smtClean="0"/>
              <a:t> ÖZKAHYA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91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4294967295"/>
          </p:nvPr>
        </p:nvSpPr>
        <p:spPr>
          <a:xfrm>
            <a:off x="0" y="476672"/>
            <a:ext cx="6156176" cy="5256584"/>
          </a:xfrm>
        </p:spPr>
        <p:txBody>
          <a:bodyPr/>
          <a:lstStyle/>
          <a:p>
            <a:r>
              <a:rPr lang="tr-TR" sz="2800" dirty="0" err="1" smtClean="0">
                <a:solidFill>
                  <a:schemeClr val="accent1"/>
                </a:solidFill>
              </a:rPr>
              <a:t>Mercanlıgil</a:t>
            </a:r>
            <a:r>
              <a:rPr lang="tr-TR" sz="2800" dirty="0" smtClean="0">
                <a:solidFill>
                  <a:schemeClr val="accent1"/>
                </a:solidFill>
              </a:rPr>
              <a:t> ve </a:t>
            </a:r>
            <a:r>
              <a:rPr lang="tr-TR" sz="2800" dirty="0" err="1" smtClean="0">
                <a:solidFill>
                  <a:schemeClr val="accent1"/>
                </a:solidFill>
              </a:rPr>
              <a:t>diğ</a:t>
            </a:r>
            <a:r>
              <a:rPr lang="tr-TR" sz="2800" dirty="0" smtClean="0">
                <a:solidFill>
                  <a:schemeClr val="accent1"/>
                </a:solidFill>
              </a:rPr>
              <a:t>. (25</a:t>
            </a:r>
            <a:r>
              <a:rPr lang="tr-TR" sz="2800" b="1" dirty="0" smtClean="0">
                <a:solidFill>
                  <a:schemeClr val="accent3"/>
                </a:solidFill>
              </a:rPr>
              <a:t>), patates, ekmek, pirinç ve </a:t>
            </a:r>
            <a:r>
              <a:rPr lang="tr-TR" sz="2800" b="1" dirty="0" err="1" smtClean="0">
                <a:solidFill>
                  <a:schemeClr val="accent3"/>
                </a:solidFill>
              </a:rPr>
              <a:t>kurubaklagillerin</a:t>
            </a:r>
            <a:r>
              <a:rPr lang="tr-TR" sz="2800" b="1" dirty="0" smtClean="0">
                <a:solidFill>
                  <a:schemeClr val="accent3"/>
                </a:solidFill>
              </a:rPr>
              <a:t> </a:t>
            </a:r>
            <a:r>
              <a:rPr lang="tr-TR" sz="2800" dirty="0" smtClean="0">
                <a:solidFill>
                  <a:schemeClr val="accent1"/>
                </a:solidFill>
              </a:rPr>
              <a:t>tip 2 diyabetik hastalarda </a:t>
            </a:r>
            <a:r>
              <a:rPr lang="tr-TR" sz="2800" dirty="0" err="1" smtClean="0">
                <a:solidFill>
                  <a:schemeClr val="accent1"/>
                </a:solidFill>
              </a:rPr>
              <a:t>glisemi</a:t>
            </a:r>
            <a:r>
              <a:rPr lang="tr-TR" sz="2800" dirty="0" smtClean="0">
                <a:solidFill>
                  <a:schemeClr val="accent1"/>
                </a:solidFill>
              </a:rPr>
              <a:t> düzeyine etkisini inceledikleri çalışmalarında, </a:t>
            </a:r>
            <a:r>
              <a:rPr lang="tr-TR" sz="2800" b="1" dirty="0" smtClean="0">
                <a:solidFill>
                  <a:schemeClr val="accent3"/>
                </a:solidFill>
              </a:rPr>
              <a:t>en yüksek kan glikoz cevabın patatesin, en düşük kan glikoz cevabını ise </a:t>
            </a:r>
            <a:r>
              <a:rPr lang="tr-TR" sz="2800" b="1" dirty="0" err="1" smtClean="0">
                <a:solidFill>
                  <a:schemeClr val="accent3"/>
                </a:solidFill>
              </a:rPr>
              <a:t>kurubaklagillerin</a:t>
            </a:r>
            <a:r>
              <a:rPr lang="tr-TR" sz="2800" b="1" dirty="0" smtClean="0">
                <a:solidFill>
                  <a:schemeClr val="accent3"/>
                </a:solidFill>
              </a:rPr>
              <a:t> oluşturduğunu, </a:t>
            </a:r>
            <a:r>
              <a:rPr lang="tr-TR" sz="2800" dirty="0" err="1" smtClean="0">
                <a:solidFill>
                  <a:schemeClr val="accent1"/>
                </a:solidFill>
              </a:rPr>
              <a:t>kurubaklagillerin</a:t>
            </a:r>
            <a:r>
              <a:rPr lang="tr-TR" sz="2800" dirty="0" smtClean="0">
                <a:solidFill>
                  <a:schemeClr val="accent1"/>
                </a:solidFill>
              </a:rPr>
              <a:t> içerdiği protein ve </a:t>
            </a:r>
            <a:r>
              <a:rPr lang="tr-TR" sz="2800" dirty="0" err="1" smtClean="0">
                <a:solidFill>
                  <a:schemeClr val="accent1"/>
                </a:solidFill>
              </a:rPr>
              <a:t>amiloz</a:t>
            </a:r>
            <a:r>
              <a:rPr lang="tr-TR" sz="2800" dirty="0" smtClean="0">
                <a:solidFill>
                  <a:schemeClr val="accent1"/>
                </a:solidFill>
              </a:rPr>
              <a:t> miktarının diğer besinlerden yüksek olmasının düşük kan glikoz cevabı oluşmasında etkili olduğunu belirtmişlerdir.</a:t>
            </a:r>
          </a:p>
          <a:p>
            <a:endParaRPr lang="tr-TR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6084168" y="1052736"/>
          <a:ext cx="2796480" cy="381642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98240"/>
                <a:gridCol w="1398240"/>
              </a:tblGrid>
              <a:tr h="954106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GI</a:t>
                      </a:r>
                      <a:endParaRPr lang="tr-TR" sz="2400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Beyaz pirinç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64</a:t>
                      </a:r>
                      <a:endParaRPr lang="tr-TR" sz="2400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Esmer Pirinç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55</a:t>
                      </a:r>
                      <a:endParaRPr lang="tr-TR" sz="2400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Fırında patates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85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4294967295"/>
          </p:nvPr>
        </p:nvSpPr>
        <p:spPr>
          <a:xfrm>
            <a:off x="0" y="2332037"/>
            <a:ext cx="9144000" cy="4525963"/>
          </a:xfrm>
        </p:spPr>
        <p:txBody>
          <a:bodyPr/>
          <a:lstStyle/>
          <a:p>
            <a:r>
              <a:rPr lang="tr-TR" sz="2800" dirty="0" err="1" smtClean="0">
                <a:solidFill>
                  <a:schemeClr val="accent1"/>
                </a:solidFill>
              </a:rPr>
              <a:t>Goddard</a:t>
            </a:r>
            <a:r>
              <a:rPr lang="tr-TR" sz="2800" dirty="0" smtClean="0">
                <a:solidFill>
                  <a:schemeClr val="accent1"/>
                </a:solidFill>
              </a:rPr>
              <a:t> ve </a:t>
            </a:r>
            <a:r>
              <a:rPr lang="tr-TR" sz="2800" dirty="0" err="1" smtClean="0">
                <a:solidFill>
                  <a:schemeClr val="accent1"/>
                </a:solidFill>
              </a:rPr>
              <a:t>diğ</a:t>
            </a:r>
            <a:r>
              <a:rPr lang="tr-TR" sz="2800" dirty="0" smtClean="0">
                <a:solidFill>
                  <a:schemeClr val="accent1"/>
                </a:solidFill>
              </a:rPr>
              <a:t>. de (23) </a:t>
            </a:r>
            <a:r>
              <a:rPr lang="tr-TR" sz="2800" dirty="0" err="1" smtClean="0">
                <a:solidFill>
                  <a:schemeClr val="accent1"/>
                </a:solidFill>
              </a:rPr>
              <a:t>amiloz</a:t>
            </a:r>
            <a:r>
              <a:rPr lang="tr-TR" sz="2800" dirty="0" smtClean="0">
                <a:solidFill>
                  <a:schemeClr val="accent1"/>
                </a:solidFill>
              </a:rPr>
              <a:t> içeriğinin </a:t>
            </a:r>
            <a:r>
              <a:rPr lang="tr-TR" sz="2800" dirty="0" err="1" smtClean="0">
                <a:solidFill>
                  <a:schemeClr val="accent1"/>
                </a:solidFill>
              </a:rPr>
              <a:t>insülin</a:t>
            </a:r>
            <a:r>
              <a:rPr lang="tr-TR" sz="2800" dirty="0" smtClean="0">
                <a:solidFill>
                  <a:schemeClr val="accent1"/>
                </a:solidFill>
              </a:rPr>
              <a:t> ve glikoz cevaplarına etkisini araştırmışlardır. Bu çalışmada 33 sağlıklı gönüllüye %0, %1-17 ve %23-25 </a:t>
            </a:r>
            <a:r>
              <a:rPr lang="tr-TR" sz="2800" dirty="0" err="1" smtClean="0">
                <a:solidFill>
                  <a:schemeClr val="accent1"/>
                </a:solidFill>
              </a:rPr>
              <a:t>amiloz</a:t>
            </a:r>
            <a:r>
              <a:rPr lang="tr-TR" sz="2800" dirty="0" smtClean="0">
                <a:solidFill>
                  <a:schemeClr val="accent1"/>
                </a:solidFill>
              </a:rPr>
              <a:t> formunda karbonhidrat içeren </a:t>
            </a:r>
            <a:r>
              <a:rPr lang="tr-TR" sz="2800" b="1" dirty="0" smtClean="0">
                <a:solidFill>
                  <a:schemeClr val="accent3"/>
                </a:solidFill>
              </a:rPr>
              <a:t>üç tip pirinç</a:t>
            </a:r>
            <a:r>
              <a:rPr lang="tr-TR" sz="2800" dirty="0" smtClean="0">
                <a:solidFill>
                  <a:schemeClr val="accent3"/>
                </a:solidFill>
              </a:rPr>
              <a:t> </a:t>
            </a:r>
            <a:r>
              <a:rPr lang="tr-TR" sz="2800" dirty="0" smtClean="0">
                <a:solidFill>
                  <a:schemeClr val="accent1"/>
                </a:solidFill>
              </a:rPr>
              <a:t>yedirilmiştir. 0, 30, 60, 120 ve 180 </a:t>
            </a:r>
            <a:r>
              <a:rPr lang="tr-TR" sz="2800" dirty="0" err="1" smtClean="0">
                <a:solidFill>
                  <a:schemeClr val="accent1"/>
                </a:solidFill>
              </a:rPr>
              <a:t>nci</a:t>
            </a:r>
            <a:r>
              <a:rPr lang="tr-TR" sz="2800" dirty="0" smtClean="0">
                <a:solidFill>
                  <a:schemeClr val="accent1"/>
                </a:solidFill>
              </a:rPr>
              <a:t> dakikalarda kan glikoz ve </a:t>
            </a:r>
            <a:r>
              <a:rPr lang="tr-TR" sz="2800" dirty="0" err="1" smtClean="0">
                <a:solidFill>
                  <a:schemeClr val="accent1"/>
                </a:solidFill>
              </a:rPr>
              <a:t>insülin</a:t>
            </a:r>
            <a:r>
              <a:rPr lang="tr-TR" sz="2800" dirty="0" smtClean="0">
                <a:solidFill>
                  <a:schemeClr val="accent1"/>
                </a:solidFill>
              </a:rPr>
              <a:t> ölçümleri yapılmıştır</a:t>
            </a:r>
            <a:r>
              <a:rPr lang="tr-TR" sz="2800" b="1" dirty="0" smtClean="0">
                <a:solidFill>
                  <a:schemeClr val="accent3"/>
                </a:solidFill>
              </a:rPr>
              <a:t>. Yüksek </a:t>
            </a:r>
            <a:r>
              <a:rPr lang="tr-TR" sz="2800" b="1" dirty="0" err="1" smtClean="0">
                <a:solidFill>
                  <a:schemeClr val="accent3"/>
                </a:solidFill>
              </a:rPr>
              <a:t>amiloz</a:t>
            </a:r>
            <a:r>
              <a:rPr lang="tr-TR" sz="2800" b="1" dirty="0" smtClean="0">
                <a:solidFill>
                  <a:schemeClr val="accent3"/>
                </a:solidFill>
              </a:rPr>
              <a:t> içeren pirinçte </a:t>
            </a:r>
            <a:r>
              <a:rPr lang="tr-TR" sz="2800" dirty="0" smtClean="0">
                <a:solidFill>
                  <a:schemeClr val="accent1"/>
                </a:solidFill>
              </a:rPr>
              <a:t>cevaplar </a:t>
            </a:r>
            <a:r>
              <a:rPr lang="tr-TR" sz="2800" b="1" dirty="0" smtClean="0">
                <a:solidFill>
                  <a:schemeClr val="accent3"/>
                </a:solidFill>
              </a:rPr>
              <a:t>daha düşük </a:t>
            </a:r>
            <a:r>
              <a:rPr lang="tr-TR" sz="2800" dirty="0" smtClean="0">
                <a:solidFill>
                  <a:schemeClr val="accent1"/>
                </a:solidFill>
              </a:rPr>
              <a:t>bulunmuştur. Bu sonuç, yüksek </a:t>
            </a:r>
            <a:r>
              <a:rPr lang="tr-TR" sz="2800" dirty="0" err="1" smtClean="0">
                <a:solidFill>
                  <a:schemeClr val="accent1"/>
                </a:solidFill>
              </a:rPr>
              <a:t>amiloz</a:t>
            </a:r>
            <a:r>
              <a:rPr lang="tr-TR" sz="2800" dirty="0" smtClean="0">
                <a:solidFill>
                  <a:schemeClr val="accent1"/>
                </a:solidFill>
              </a:rPr>
              <a:t> içeren pirincin, sindirim ve karbonhidrat emilimini geciktirdiğini göstermektedir.</a:t>
            </a:r>
          </a:p>
          <a:p>
            <a:endParaRPr lang="tr-T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6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Besinlerin </a:t>
            </a:r>
            <a:r>
              <a:rPr lang="tr-TR" b="1" dirty="0" err="1" smtClean="0"/>
              <a:t>monosakkarit</a:t>
            </a:r>
            <a:r>
              <a:rPr lang="tr-TR" b="1" dirty="0" smtClean="0"/>
              <a:t> içeriği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1656184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Glikozun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indeksi früktoza göre yüksektir. Bu nedenle glikoz içeriği yüksek olan besinlerin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 değerleri früktoz içeriği yüksek besinlere göre daha fazladır (Köksal, 2008).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6" name="5 10-Noktalı Yıldız"/>
          <p:cNvSpPr/>
          <p:nvPr/>
        </p:nvSpPr>
        <p:spPr>
          <a:xfrm>
            <a:off x="0" y="3789040"/>
            <a:ext cx="2643206" cy="1785950"/>
          </a:xfrm>
          <a:prstGeom prst="star10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GLİKOZ</a:t>
            </a:r>
            <a:endParaRPr lang="tr-TR" sz="3200" b="1" dirty="0"/>
          </a:p>
        </p:txBody>
      </p:sp>
      <p:sp>
        <p:nvSpPr>
          <p:cNvPr id="7" name="6 10-Noktalı Yıldız"/>
          <p:cNvSpPr/>
          <p:nvPr/>
        </p:nvSpPr>
        <p:spPr>
          <a:xfrm>
            <a:off x="6429356" y="5072050"/>
            <a:ext cx="2714644" cy="1785950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FRUKTOZ</a:t>
            </a:r>
            <a:endParaRPr lang="tr-TR" sz="3200" b="1" dirty="0"/>
          </a:p>
        </p:txBody>
      </p:sp>
      <p:sp>
        <p:nvSpPr>
          <p:cNvPr id="9" name="8 Yukarı Ok"/>
          <p:cNvSpPr/>
          <p:nvPr/>
        </p:nvSpPr>
        <p:spPr>
          <a:xfrm>
            <a:off x="755576" y="5786430"/>
            <a:ext cx="1143008" cy="107157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971600" y="615011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accent1"/>
                </a:solidFill>
              </a:rPr>
              <a:t>Gİ</a:t>
            </a:r>
            <a:r>
              <a:rPr lang="tr-TR" sz="3600" dirty="0" smtClean="0"/>
              <a:t> </a:t>
            </a:r>
            <a:endParaRPr lang="tr-TR" sz="3600" dirty="0"/>
          </a:p>
        </p:txBody>
      </p:sp>
      <p:sp>
        <p:nvSpPr>
          <p:cNvPr id="10" name="9 Aşağı Ok"/>
          <p:cNvSpPr/>
          <p:nvPr/>
        </p:nvSpPr>
        <p:spPr>
          <a:xfrm>
            <a:off x="7236296" y="3933056"/>
            <a:ext cx="107157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7452320" y="400506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</a:rPr>
              <a:t>Gİ</a:t>
            </a:r>
            <a:r>
              <a:rPr lang="tr-TR" sz="3600" dirty="0" smtClean="0"/>
              <a:t> </a:t>
            </a:r>
            <a:endParaRPr lang="tr-TR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367240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Besinlerin olgunluk düzeyi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Meyve ve sebzeler olgunlaştıkça içerdikleri nişasta </a:t>
            </a:r>
            <a:r>
              <a:rPr lang="tr-TR" dirty="0" err="1" smtClean="0">
                <a:solidFill>
                  <a:schemeClr val="accent1"/>
                </a:solidFill>
              </a:rPr>
              <a:t>fruktoza</a:t>
            </a:r>
            <a:r>
              <a:rPr lang="tr-TR" dirty="0" smtClean="0">
                <a:solidFill>
                  <a:schemeClr val="accent1"/>
                </a:solidFill>
              </a:rPr>
              <a:t> dönüşmektedir. Meyvelerde yer alan nişastanın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 değeri, meyve sekeri früktoza göre yüksektir. Bu nedenle meyve olgunlaştıkça </a:t>
            </a:r>
            <a:r>
              <a:rPr lang="tr-TR" b="1" dirty="0" err="1" smtClean="0">
                <a:solidFill>
                  <a:schemeClr val="accent1"/>
                </a:solidFill>
              </a:rPr>
              <a:t>glisemik</a:t>
            </a:r>
            <a:r>
              <a:rPr lang="tr-TR" b="1" dirty="0" smtClean="0">
                <a:solidFill>
                  <a:schemeClr val="accent1"/>
                </a:solidFill>
              </a:rPr>
              <a:t> indeks değeri azalmaktadır </a:t>
            </a:r>
            <a:r>
              <a:rPr lang="tr-TR" dirty="0" smtClean="0">
                <a:solidFill>
                  <a:schemeClr val="accent1"/>
                </a:solidFill>
              </a:rPr>
              <a:t>(Sayalsan, 2005 ; Köksal, 2008).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7891" name="Picture 3" descr="http://img.foodnetwork.com/FOOD/2007/07/10/summerprimer_nectarines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645024"/>
            <a:ext cx="5616624" cy="2857496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13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Besinleri Posa İçeriğinin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57620" y="1857364"/>
            <a:ext cx="4829180" cy="4757758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Yüksek </a:t>
            </a:r>
            <a:r>
              <a:rPr lang="tr-TR" dirty="0" err="1" smtClean="0">
                <a:solidFill>
                  <a:schemeClr val="accent1"/>
                </a:solidFill>
              </a:rPr>
              <a:t>Gİ’li</a:t>
            </a:r>
            <a:r>
              <a:rPr lang="tr-TR" dirty="0" smtClean="0">
                <a:solidFill>
                  <a:schemeClr val="accent1"/>
                </a:solidFill>
              </a:rPr>
              <a:t> diyetlerde daha fazla suda çözünmez posa, düşük </a:t>
            </a:r>
            <a:r>
              <a:rPr lang="tr-TR" dirty="0" err="1" smtClean="0">
                <a:solidFill>
                  <a:schemeClr val="accent1"/>
                </a:solidFill>
              </a:rPr>
              <a:t>Gİ’li</a:t>
            </a:r>
            <a:r>
              <a:rPr lang="tr-TR" dirty="0" smtClean="0">
                <a:solidFill>
                  <a:schemeClr val="accent1"/>
                </a:solidFill>
              </a:rPr>
              <a:t> diyetlerde ise daha çok suda çözünür posa olduğu belirlenmiştir (12,27,28).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Fazla miktarda posa içeren ve özellikle suda çözünür posa düzeyi yüksek olan besinlerin tüketilmesi, karbonhidrat emiliminin yavaşlatılmasını sağlayan önemli bir faktör olarak kabul edilmektedir.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38914" name="Picture 2" descr="Collage of wheat and wheat products Stock Photo - 8980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800475" cy="5429264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14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11664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Besinlerin Posa İçeriğinin </a:t>
            </a:r>
            <a:r>
              <a:rPr lang="tr-TR" b="1" dirty="0" err="1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Glisemik</a:t>
            </a:r>
            <a:r>
              <a:rPr lang="tr-TR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Etkisi İle İlgili Yapılan Çalışmalar</a:t>
            </a:r>
            <a:endParaRPr lang="tr-TR" dirty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15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23528" y="2060848"/>
            <a:ext cx="8517632" cy="45259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Yapılan bir çalışmada </a:t>
            </a:r>
            <a:r>
              <a:rPr lang="tr-TR" sz="2800" b="1" dirty="0" smtClean="0">
                <a:solidFill>
                  <a:schemeClr val="accent1"/>
                </a:solidFill>
              </a:rPr>
              <a:t>50 g yumurta</a:t>
            </a:r>
            <a:r>
              <a:rPr lang="tr-TR" sz="2800" dirty="0" smtClean="0">
                <a:solidFill>
                  <a:schemeClr val="accent1"/>
                </a:solidFill>
              </a:rPr>
              <a:t>, </a:t>
            </a:r>
            <a:r>
              <a:rPr lang="tr-TR" sz="2800" b="1" dirty="0" smtClean="0">
                <a:solidFill>
                  <a:srgbClr val="FFC000"/>
                </a:solidFill>
              </a:rPr>
              <a:t>133 g portakal suyu,</a:t>
            </a:r>
            <a:r>
              <a:rPr lang="tr-TR" sz="2800" dirty="0" smtClean="0">
                <a:solidFill>
                  <a:schemeClr val="accent1"/>
                </a:solidFill>
              </a:rPr>
              <a:t> </a:t>
            </a:r>
            <a:r>
              <a:rPr lang="tr-TR" sz="2800" b="1" dirty="0" smtClean="0">
                <a:solidFill>
                  <a:schemeClr val="accent1"/>
                </a:solidFill>
              </a:rPr>
              <a:t>129 g %2 yağlı süt</a:t>
            </a:r>
            <a:r>
              <a:rPr lang="tr-TR" sz="2800" dirty="0" smtClean="0">
                <a:solidFill>
                  <a:schemeClr val="accent1"/>
                </a:solidFill>
              </a:rPr>
              <a:t>, </a:t>
            </a:r>
            <a:r>
              <a:rPr lang="tr-TR" sz="2800" b="1" dirty="0" smtClean="0">
                <a:solidFill>
                  <a:schemeClr val="accent5"/>
                </a:solidFill>
              </a:rPr>
              <a:t>150 g kahve </a:t>
            </a:r>
            <a:r>
              <a:rPr lang="tr-TR" sz="2800" dirty="0" smtClean="0">
                <a:solidFill>
                  <a:schemeClr val="accent1"/>
                </a:solidFill>
              </a:rPr>
              <a:t>ve </a:t>
            </a:r>
            <a:r>
              <a:rPr lang="tr-TR" sz="2800" b="1" dirty="0" smtClean="0">
                <a:solidFill>
                  <a:schemeClr val="accent1"/>
                </a:solidFill>
              </a:rPr>
              <a:t>5 g margarin </a:t>
            </a:r>
            <a:r>
              <a:rPr lang="tr-TR" sz="2800" dirty="0" smtClean="0">
                <a:solidFill>
                  <a:schemeClr val="accent1"/>
                </a:solidFill>
              </a:rPr>
              <a:t>içeren kahvaltıya 30 g karbonhidrat sağlayacak şekilde mısır gevreği veya kepek eklendikten sonra genç kadınlara yedirilip yemek sonrası glikoz ve </a:t>
            </a:r>
            <a:r>
              <a:rPr lang="tr-TR" sz="2800" dirty="0" err="1" smtClean="0">
                <a:solidFill>
                  <a:schemeClr val="accent1"/>
                </a:solidFill>
              </a:rPr>
              <a:t>insülin</a:t>
            </a:r>
            <a:r>
              <a:rPr lang="tr-TR" sz="2800" dirty="0" smtClean="0">
                <a:solidFill>
                  <a:schemeClr val="accent1"/>
                </a:solidFill>
              </a:rPr>
              <a:t> yanıtı saptanmıştır</a:t>
            </a:r>
            <a:r>
              <a:rPr lang="tr-TR" sz="2800" b="1" dirty="0" smtClean="0">
                <a:solidFill>
                  <a:schemeClr val="accent1"/>
                </a:solidFill>
              </a:rPr>
              <a:t>. Kepek içeren kahvaltının posa içeriği 19 g,</a:t>
            </a:r>
            <a:r>
              <a:rPr lang="tr-TR" sz="2800" dirty="0" smtClean="0">
                <a:solidFill>
                  <a:schemeClr val="accent1"/>
                </a:solidFill>
              </a:rPr>
              <a:t> </a:t>
            </a:r>
            <a:r>
              <a:rPr lang="tr-TR" sz="2800" b="1" dirty="0" smtClean="0">
                <a:solidFill>
                  <a:srgbClr val="00B050"/>
                </a:solidFill>
              </a:rPr>
              <a:t>mısır gevreği içeriğinin ki 1 </a:t>
            </a:r>
            <a:r>
              <a:rPr lang="tr-TR" sz="2800" b="1" dirty="0" err="1" smtClean="0">
                <a:solidFill>
                  <a:srgbClr val="00B050"/>
                </a:solidFill>
              </a:rPr>
              <a:t>g’dir</a:t>
            </a:r>
            <a:r>
              <a:rPr lang="tr-TR" sz="2800" b="1" dirty="0" smtClean="0">
                <a:solidFill>
                  <a:srgbClr val="00B050"/>
                </a:solidFill>
              </a:rPr>
              <a:t>. </a:t>
            </a:r>
            <a:r>
              <a:rPr lang="tr-TR" sz="2800" dirty="0" smtClean="0">
                <a:solidFill>
                  <a:schemeClr val="accent1"/>
                </a:solidFill>
              </a:rPr>
              <a:t>Yapılan ölçümlerde 30. ve 60. dakikalarda kepek içeren diyette </a:t>
            </a:r>
            <a:r>
              <a:rPr lang="tr-TR" sz="2800" b="1" dirty="0" smtClean="0">
                <a:solidFill>
                  <a:schemeClr val="accent1"/>
                </a:solidFill>
              </a:rPr>
              <a:t>daha düşük glikoz ve </a:t>
            </a:r>
            <a:r>
              <a:rPr lang="tr-TR" sz="2800" b="1" dirty="0" err="1" smtClean="0">
                <a:solidFill>
                  <a:schemeClr val="accent1"/>
                </a:solidFill>
              </a:rPr>
              <a:t>insülin</a:t>
            </a:r>
            <a:r>
              <a:rPr lang="tr-TR" sz="2800" b="1" dirty="0" smtClean="0">
                <a:solidFill>
                  <a:schemeClr val="accent1"/>
                </a:solidFill>
              </a:rPr>
              <a:t> </a:t>
            </a:r>
            <a:r>
              <a:rPr lang="tr-TR" sz="2800" dirty="0" smtClean="0">
                <a:solidFill>
                  <a:schemeClr val="accent1"/>
                </a:solidFill>
              </a:rPr>
              <a:t>yanıtı alınmıştır (29).</a:t>
            </a:r>
            <a:endParaRPr lang="tr-TR" sz="2800" dirty="0">
              <a:solidFill>
                <a:schemeClr val="accent1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75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525963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chemeClr val="accent1"/>
                </a:solidFill>
              </a:rPr>
              <a:t>Groop</a:t>
            </a:r>
            <a:r>
              <a:rPr lang="tr-TR" sz="2800" dirty="0" smtClean="0">
                <a:solidFill>
                  <a:schemeClr val="accent1"/>
                </a:solidFill>
              </a:rPr>
              <a:t> ve </a:t>
            </a:r>
            <a:r>
              <a:rPr lang="tr-TR" sz="2800" dirty="0" err="1" smtClean="0">
                <a:solidFill>
                  <a:schemeClr val="accent1"/>
                </a:solidFill>
              </a:rPr>
              <a:t>diğ</a:t>
            </a:r>
            <a:r>
              <a:rPr lang="tr-TR" sz="2800" dirty="0" smtClean="0">
                <a:solidFill>
                  <a:schemeClr val="accent1"/>
                </a:solidFill>
              </a:rPr>
              <a:t>. (30) tarafından tip 2 diyabetli bireylere 8 hafta süreyle standart diyabet diyeti uygulanmasından sonra 48 hafta </a:t>
            </a:r>
            <a:r>
              <a:rPr lang="tr-TR" sz="2800" b="1" dirty="0" smtClean="0">
                <a:solidFill>
                  <a:schemeClr val="accent1"/>
                </a:solidFill>
              </a:rPr>
              <a:t>her öğünde 5 g olmak üzere </a:t>
            </a:r>
            <a:r>
              <a:rPr lang="tr-TR" sz="2800" dirty="0" smtClean="0">
                <a:solidFill>
                  <a:schemeClr val="accent1"/>
                </a:solidFill>
              </a:rPr>
              <a:t>günlük </a:t>
            </a:r>
            <a:r>
              <a:rPr lang="tr-TR" sz="2800" b="1" dirty="0" smtClean="0">
                <a:solidFill>
                  <a:schemeClr val="accent1"/>
                </a:solidFill>
              </a:rPr>
              <a:t>15 g </a:t>
            </a:r>
            <a:r>
              <a:rPr lang="tr-TR" sz="2800" b="1" dirty="0" err="1" smtClean="0">
                <a:solidFill>
                  <a:schemeClr val="accent1"/>
                </a:solidFill>
              </a:rPr>
              <a:t>guargum</a:t>
            </a:r>
            <a:r>
              <a:rPr lang="tr-TR" sz="2800" dirty="0" smtClean="0">
                <a:solidFill>
                  <a:schemeClr val="accent1"/>
                </a:solidFill>
              </a:rPr>
              <a:t> verilerek </a:t>
            </a:r>
            <a:r>
              <a:rPr lang="tr-TR" sz="2800" dirty="0" err="1" smtClean="0">
                <a:solidFill>
                  <a:schemeClr val="accent1"/>
                </a:solidFill>
              </a:rPr>
              <a:t>glisemik</a:t>
            </a:r>
            <a:r>
              <a:rPr lang="tr-TR" sz="2800" dirty="0" smtClean="0">
                <a:solidFill>
                  <a:schemeClr val="accent1"/>
                </a:solidFill>
              </a:rPr>
              <a:t> kontrol değerlendirilmiştir. </a:t>
            </a:r>
            <a:r>
              <a:rPr lang="tr-TR" sz="2800" b="1" dirty="0" err="1" smtClean="0">
                <a:solidFill>
                  <a:schemeClr val="accent1"/>
                </a:solidFill>
              </a:rPr>
              <a:t>Guargumlu</a:t>
            </a:r>
            <a:r>
              <a:rPr lang="tr-TR" sz="2800" b="1" dirty="0" smtClean="0">
                <a:solidFill>
                  <a:schemeClr val="accent1"/>
                </a:solidFill>
              </a:rPr>
              <a:t> diyetten sonra 8 hafta süreyle standart diyet uygulanmıştır</a:t>
            </a:r>
            <a:r>
              <a:rPr lang="tr-TR" sz="2800" dirty="0" smtClean="0">
                <a:solidFill>
                  <a:schemeClr val="accent3"/>
                </a:solidFill>
              </a:rPr>
              <a:t>. </a:t>
            </a:r>
            <a:r>
              <a:rPr lang="tr-TR" sz="2800" b="1" dirty="0" err="1" smtClean="0">
                <a:solidFill>
                  <a:schemeClr val="accent3"/>
                </a:solidFill>
              </a:rPr>
              <a:t>Guargum</a:t>
            </a:r>
            <a:r>
              <a:rPr lang="tr-TR" sz="2800" b="1" dirty="0" smtClean="0">
                <a:solidFill>
                  <a:schemeClr val="accent3"/>
                </a:solidFill>
              </a:rPr>
              <a:t> alımı uzun dönemde </a:t>
            </a:r>
            <a:r>
              <a:rPr lang="tr-TR" sz="2800" b="1" dirty="0" err="1" smtClean="0">
                <a:solidFill>
                  <a:schemeClr val="accent3"/>
                </a:solidFill>
              </a:rPr>
              <a:t>glisemik</a:t>
            </a:r>
            <a:r>
              <a:rPr lang="tr-TR" sz="2800" b="1" dirty="0" smtClean="0">
                <a:solidFill>
                  <a:schemeClr val="accent3"/>
                </a:solidFill>
              </a:rPr>
              <a:t> kontrolü düzeltmiş, yemek sonrası glikoz toleransını arttırmış ve kan lipitlerini olumlu yönde etkilemiştir.</a:t>
            </a:r>
          </a:p>
          <a:p>
            <a:endParaRPr lang="tr-TR" sz="2800" dirty="0">
              <a:solidFill>
                <a:schemeClr val="accent1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585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Anti-</a:t>
            </a:r>
            <a:r>
              <a:rPr lang="tr-TR" b="1" dirty="0" err="1" smtClean="0"/>
              <a:t>nutrientler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5252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	Besinlerde bulunan besin </a:t>
            </a:r>
            <a:r>
              <a:rPr lang="tr-TR" dirty="0" err="1" smtClean="0">
                <a:solidFill>
                  <a:schemeClr val="accent1"/>
                </a:solidFill>
              </a:rPr>
              <a:t>ögesi</a:t>
            </a:r>
            <a:r>
              <a:rPr lang="tr-TR" dirty="0" smtClean="0">
                <a:solidFill>
                  <a:schemeClr val="accent1"/>
                </a:solidFill>
              </a:rPr>
              <a:t> inhibitörlerinden </a:t>
            </a:r>
            <a:r>
              <a:rPr lang="tr-TR" dirty="0" err="1" smtClean="0">
                <a:solidFill>
                  <a:schemeClr val="accent1"/>
                </a:solidFill>
              </a:rPr>
              <a:t>fitatlar</a:t>
            </a:r>
            <a:r>
              <a:rPr lang="tr-TR" dirty="0" smtClean="0">
                <a:solidFill>
                  <a:schemeClr val="accent1"/>
                </a:solidFill>
              </a:rPr>
              <a:t>, </a:t>
            </a:r>
            <a:r>
              <a:rPr lang="tr-TR" dirty="0" err="1" smtClean="0">
                <a:solidFill>
                  <a:schemeClr val="accent1"/>
                </a:solidFill>
              </a:rPr>
              <a:t>lektinler</a:t>
            </a:r>
            <a:r>
              <a:rPr lang="tr-TR" dirty="0" smtClean="0">
                <a:solidFill>
                  <a:schemeClr val="accent1"/>
                </a:solidFill>
              </a:rPr>
              <a:t>, taninler, enzim inhibitörleri ve </a:t>
            </a:r>
            <a:r>
              <a:rPr lang="tr-TR" dirty="0" err="1" smtClean="0">
                <a:solidFill>
                  <a:schemeClr val="accent1"/>
                </a:solidFill>
              </a:rPr>
              <a:t>saponin</a:t>
            </a:r>
            <a:r>
              <a:rPr lang="tr-TR" dirty="0" smtClean="0">
                <a:solidFill>
                  <a:schemeClr val="accent1"/>
                </a:solidFill>
              </a:rPr>
              <a:t>, mide-bağırsak sisteminde nişastanın sindirilebilirliğini ve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yanıtı etkileyici özelliklere sahiptirler. Bu tip </a:t>
            </a:r>
            <a:r>
              <a:rPr lang="tr-TR" b="1" dirty="0" smtClean="0">
                <a:solidFill>
                  <a:schemeClr val="accent3"/>
                </a:solidFill>
              </a:rPr>
              <a:t>inhibitörler nişastanın sindirim hızını azaltarak tokluk </a:t>
            </a:r>
            <a:r>
              <a:rPr lang="tr-TR" b="1" dirty="0" err="1" smtClean="0">
                <a:solidFill>
                  <a:schemeClr val="accent3"/>
                </a:solidFill>
              </a:rPr>
              <a:t>glisemisinin</a:t>
            </a:r>
            <a:r>
              <a:rPr lang="tr-TR" b="1" dirty="0" smtClean="0">
                <a:solidFill>
                  <a:schemeClr val="accent3"/>
                </a:solidFill>
              </a:rPr>
              <a:t> yükselmemesini sağlamaktadır</a:t>
            </a:r>
            <a:r>
              <a:rPr lang="tr-TR" dirty="0" smtClean="0">
                <a:solidFill>
                  <a:schemeClr val="accent1"/>
                </a:solidFill>
              </a:rPr>
              <a:t>. Yapılan çalışmalarda, </a:t>
            </a:r>
            <a:r>
              <a:rPr lang="tr-TR" b="1" dirty="0" smtClean="0">
                <a:solidFill>
                  <a:schemeClr val="accent1"/>
                </a:solidFill>
              </a:rPr>
              <a:t>düşük </a:t>
            </a:r>
            <a:r>
              <a:rPr lang="tr-TR" b="1" dirty="0" err="1" smtClean="0">
                <a:solidFill>
                  <a:schemeClr val="accent1"/>
                </a:solidFill>
              </a:rPr>
              <a:t>Gİ’li</a:t>
            </a:r>
            <a:r>
              <a:rPr lang="tr-TR" b="1" dirty="0" smtClean="0">
                <a:solidFill>
                  <a:schemeClr val="accent1"/>
                </a:solidFill>
              </a:rPr>
              <a:t> diyetlerin yüksek </a:t>
            </a:r>
            <a:r>
              <a:rPr lang="tr-TR" b="1" dirty="0" err="1" smtClean="0">
                <a:solidFill>
                  <a:schemeClr val="accent1"/>
                </a:solidFill>
              </a:rPr>
              <a:t>Gİ’li</a:t>
            </a:r>
            <a:r>
              <a:rPr lang="tr-TR" b="1" dirty="0" smtClean="0">
                <a:solidFill>
                  <a:schemeClr val="accent1"/>
                </a:solidFill>
              </a:rPr>
              <a:t> diyetlere göre daha fazla miktarlarda besin </a:t>
            </a:r>
            <a:r>
              <a:rPr lang="tr-TR" b="1" dirty="0" err="1" smtClean="0">
                <a:solidFill>
                  <a:schemeClr val="accent1"/>
                </a:solidFill>
              </a:rPr>
              <a:t>ögesi</a:t>
            </a:r>
            <a:r>
              <a:rPr lang="tr-TR" b="1" dirty="0" smtClean="0">
                <a:solidFill>
                  <a:schemeClr val="accent1"/>
                </a:solidFill>
              </a:rPr>
              <a:t> inhibitörleri içerdiği belirlenmiştir. </a:t>
            </a: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err="1" smtClean="0">
                <a:solidFill>
                  <a:schemeClr val="accent1"/>
                </a:solidFill>
              </a:rPr>
              <a:t>Fitik</a:t>
            </a:r>
            <a:r>
              <a:rPr lang="tr-TR" dirty="0" smtClean="0">
                <a:solidFill>
                  <a:schemeClr val="accent1"/>
                </a:solidFill>
              </a:rPr>
              <a:t> asit, </a:t>
            </a:r>
            <a:r>
              <a:rPr lang="tr-TR" dirty="0" err="1" smtClean="0">
                <a:solidFill>
                  <a:schemeClr val="accent1"/>
                </a:solidFill>
              </a:rPr>
              <a:t>fenolik</a:t>
            </a:r>
            <a:r>
              <a:rPr lang="tr-TR" dirty="0" smtClean="0">
                <a:solidFill>
                  <a:schemeClr val="accent1"/>
                </a:solidFill>
              </a:rPr>
              <a:t> maddeler, </a:t>
            </a:r>
            <a:r>
              <a:rPr lang="tr-TR" dirty="0" err="1" smtClean="0">
                <a:solidFill>
                  <a:schemeClr val="accent1"/>
                </a:solidFill>
              </a:rPr>
              <a:t>lektinler</a:t>
            </a:r>
            <a:r>
              <a:rPr lang="tr-TR" dirty="0" smtClean="0">
                <a:solidFill>
                  <a:schemeClr val="accent1"/>
                </a:solidFill>
              </a:rPr>
              <a:t>, bazı organik asitler ve α-amilaz inhibitörleri gibi </a:t>
            </a:r>
            <a:r>
              <a:rPr lang="tr-TR" dirty="0" err="1" smtClean="0">
                <a:solidFill>
                  <a:schemeClr val="accent1"/>
                </a:solidFill>
              </a:rPr>
              <a:t>antinutrientler</a:t>
            </a:r>
            <a:r>
              <a:rPr lang="tr-TR" dirty="0" smtClean="0">
                <a:solidFill>
                  <a:schemeClr val="accent1"/>
                </a:solidFill>
              </a:rPr>
              <a:t> ince bağırsakta nişastanın sindirimini yavaşlatarak </a:t>
            </a:r>
            <a:r>
              <a:rPr lang="tr-TR" dirty="0" err="1" smtClean="0">
                <a:solidFill>
                  <a:schemeClr val="accent1"/>
                </a:solidFill>
              </a:rPr>
              <a:t>GI’i</a:t>
            </a:r>
            <a:r>
              <a:rPr lang="tr-TR" dirty="0" smtClean="0">
                <a:solidFill>
                  <a:schemeClr val="accent1"/>
                </a:solidFill>
              </a:rPr>
              <a:t> düşürür (26,36).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18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Besinlerin fiziksel yapıları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Yiyeceğin üzeri tahıllar ve baklagiller gibi </a:t>
            </a:r>
            <a:r>
              <a:rPr lang="tr-TR" dirty="0" err="1" smtClean="0">
                <a:solidFill>
                  <a:schemeClr val="accent1"/>
                </a:solidFill>
              </a:rPr>
              <a:t>fibröz</a:t>
            </a:r>
            <a:r>
              <a:rPr lang="tr-TR" dirty="0" smtClean="0">
                <a:solidFill>
                  <a:schemeClr val="accent1"/>
                </a:solidFill>
              </a:rPr>
              <a:t> tabaka ile kaplıysa, bu tabaka sindirim için engel oluşturarak besinin sindirimini yavaşlatır, </a:t>
            </a:r>
            <a:r>
              <a:rPr lang="tr-TR" b="1" dirty="0" err="1" smtClean="0">
                <a:solidFill>
                  <a:schemeClr val="accent1"/>
                </a:solidFill>
              </a:rPr>
              <a:t>GI’i</a:t>
            </a:r>
            <a:r>
              <a:rPr lang="tr-TR" b="1" dirty="0" smtClean="0">
                <a:solidFill>
                  <a:schemeClr val="accent1"/>
                </a:solidFill>
              </a:rPr>
              <a:t> düşürür. </a:t>
            </a:r>
            <a:r>
              <a:rPr lang="tr-TR" dirty="0" smtClean="0">
                <a:solidFill>
                  <a:schemeClr val="accent1"/>
                </a:solidFill>
              </a:rPr>
              <a:t>Öğütme ve saflaştırma gibi işlemler ise </a:t>
            </a:r>
            <a:r>
              <a:rPr lang="tr-TR" b="1" dirty="0" err="1" smtClean="0">
                <a:solidFill>
                  <a:schemeClr val="accent1"/>
                </a:solidFill>
              </a:rPr>
              <a:t>GI’i</a:t>
            </a:r>
            <a:r>
              <a:rPr lang="tr-TR" b="1" dirty="0" smtClean="0">
                <a:solidFill>
                  <a:schemeClr val="accent1"/>
                </a:solidFill>
              </a:rPr>
              <a:t> yükseltir </a:t>
            </a:r>
            <a:r>
              <a:rPr lang="tr-TR" dirty="0" smtClean="0">
                <a:solidFill>
                  <a:schemeClr val="accent1"/>
                </a:solidFill>
              </a:rPr>
              <a:t>(</a:t>
            </a:r>
            <a:r>
              <a:rPr lang="tr-TR" dirty="0" err="1" smtClean="0">
                <a:solidFill>
                  <a:schemeClr val="accent1"/>
                </a:solidFill>
              </a:rPr>
              <a:t>Yazgünoğlu</a:t>
            </a:r>
            <a:r>
              <a:rPr lang="tr-TR" dirty="0" smtClean="0">
                <a:solidFill>
                  <a:schemeClr val="accent1"/>
                </a:solidFill>
              </a:rPr>
              <a:t>, 2005 ; Sayalsan, 2005). Besinlerin partikül büyüklüğünün azaltılması, besinin </a:t>
            </a:r>
            <a:r>
              <a:rPr lang="tr-TR" b="1" dirty="0" err="1" smtClean="0">
                <a:solidFill>
                  <a:schemeClr val="accent1"/>
                </a:solidFill>
              </a:rPr>
              <a:t>glisemik</a:t>
            </a:r>
            <a:r>
              <a:rPr lang="tr-TR" b="1" dirty="0" smtClean="0">
                <a:solidFill>
                  <a:schemeClr val="accent1"/>
                </a:solidFill>
              </a:rPr>
              <a:t> indeks değerini artırmaktadır </a:t>
            </a:r>
            <a:r>
              <a:rPr lang="tr-TR" dirty="0" smtClean="0">
                <a:solidFill>
                  <a:schemeClr val="accent1"/>
                </a:solidFill>
              </a:rPr>
              <a:t>(Köksal, 2008). Örneğin meyve sularının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 değeri meyvenin kendisinden daha fazladır.</a:t>
            </a:r>
          </a:p>
          <a:p>
            <a:endParaRPr lang="tr-TR" dirty="0"/>
          </a:p>
        </p:txBody>
      </p:sp>
      <p:pic>
        <p:nvPicPr>
          <p:cNvPr id="35842" name="Picture 2" descr="Orange juice and slices of orange isolated on white Stock Photo - 8380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673202"/>
            <a:ext cx="2005002" cy="218479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492" y="5286388"/>
            <a:ext cx="1164374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286388"/>
            <a:ext cx="990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 descr="Vector fresh ripe orange with leaves. Stock Photo - 99001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643446"/>
            <a:ext cx="2000264" cy="2214554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3563888" y="62373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GI=52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220072" y="62373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GI=43</a:t>
            </a:r>
            <a:endParaRPr lang="tr-TR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19</a:t>
            </a:fld>
            <a:endParaRPr lang="tr-TR" b="1" dirty="0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>
          <a:xfrm>
            <a:off x="3275856" y="6492875"/>
            <a:ext cx="2895600" cy="365125"/>
          </a:xfrm>
        </p:spPr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30" y="2500306"/>
            <a:ext cx="4643470" cy="313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Giriş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43050"/>
            <a:ext cx="4643438" cy="47149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1"/>
                </a:solidFill>
              </a:rPr>
              <a:t>Vücuttaki tüm hücrelerin en önemli enerji kaynağı, </a:t>
            </a:r>
            <a:r>
              <a:rPr lang="tr-TR" b="1" dirty="0" smtClean="0">
                <a:solidFill>
                  <a:schemeClr val="accent3"/>
                </a:solidFill>
              </a:rPr>
              <a:t>karbonhidratların</a:t>
            </a:r>
            <a:r>
              <a:rPr lang="tr-TR" dirty="0" smtClean="0">
                <a:solidFill>
                  <a:schemeClr val="accent1"/>
                </a:solidFill>
              </a:rPr>
              <a:t> en küçük parçası olan </a:t>
            </a:r>
            <a:r>
              <a:rPr lang="tr-TR" b="1" dirty="0" err="1" smtClean="0">
                <a:solidFill>
                  <a:schemeClr val="accent3"/>
                </a:solidFill>
              </a:rPr>
              <a:t>glukozdur</a:t>
            </a:r>
            <a:r>
              <a:rPr lang="tr-TR" b="1" dirty="0" smtClean="0">
                <a:solidFill>
                  <a:schemeClr val="accent3"/>
                </a:solidFill>
              </a:rPr>
              <a:t>.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</a:p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</a:rPr>
              <a:t>		</a:t>
            </a:r>
            <a:r>
              <a:rPr lang="tr-TR" dirty="0" err="1" smtClean="0">
                <a:solidFill>
                  <a:schemeClr val="accent1"/>
                </a:solidFill>
              </a:rPr>
              <a:t>Glukoz</a:t>
            </a:r>
            <a:r>
              <a:rPr lang="tr-TR" dirty="0" smtClean="0">
                <a:solidFill>
                  <a:schemeClr val="accent1"/>
                </a:solidFill>
              </a:rPr>
              <a:t> kan şekerini oluşturur. Kan şekeri yemek yendikten sonra artış gösterir ve yemekten 2 saat sonra normal seviyesine düşmesi beklenir. </a:t>
            </a:r>
          </a:p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</a:rPr>
              <a:t>		Yemek sonrası kan şekerinde görülen artışın hızı ve miktarı diyetin örüntüsüne göre değişiklik gösterir. 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2</a:t>
            </a:fld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Besin öğesi içeriği;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Besinlerde yağ, protein ve posa gibi besin öğelerinin varlığı, bunların çeşit ve miktarı </a:t>
            </a:r>
            <a:r>
              <a:rPr lang="tr-TR" dirty="0" err="1" smtClean="0">
                <a:solidFill>
                  <a:schemeClr val="accent1"/>
                </a:solidFill>
              </a:rPr>
              <a:t>GI’i</a:t>
            </a:r>
            <a:r>
              <a:rPr lang="tr-TR" dirty="0" smtClean="0">
                <a:solidFill>
                  <a:schemeClr val="accent1"/>
                </a:solidFill>
              </a:rPr>
              <a:t> farklı yollarla düşürür. </a:t>
            </a:r>
          </a:p>
          <a:p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b="1" dirty="0" smtClean="0">
                <a:solidFill>
                  <a:schemeClr val="accent3"/>
                </a:solidFill>
              </a:rPr>
              <a:t>Proteinler,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insülin</a:t>
            </a:r>
            <a:r>
              <a:rPr lang="tr-TR" dirty="0" smtClean="0">
                <a:solidFill>
                  <a:schemeClr val="accent1"/>
                </a:solidFill>
              </a:rPr>
              <a:t> salgılanmasını artırarak ve nişastanın sindirimini yavaşlatarak </a:t>
            </a:r>
            <a:r>
              <a:rPr lang="tr-TR" b="1" dirty="0" err="1" smtClean="0">
                <a:solidFill>
                  <a:schemeClr val="accent1"/>
                </a:solidFill>
              </a:rPr>
              <a:t>GI’i</a:t>
            </a:r>
            <a:r>
              <a:rPr lang="tr-TR" b="1" dirty="0" smtClean="0">
                <a:solidFill>
                  <a:schemeClr val="accent1"/>
                </a:solidFill>
              </a:rPr>
              <a:t> düşürür. </a:t>
            </a:r>
          </a:p>
          <a:p>
            <a:pPr algn="ctr">
              <a:buNone/>
            </a:pPr>
            <a:r>
              <a:rPr lang="tr-TR" b="1" i="1" dirty="0" smtClean="0">
                <a:solidFill>
                  <a:schemeClr val="accent3"/>
                </a:solidFill>
              </a:rPr>
              <a:t>. 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b="1" dirty="0" smtClean="0">
                <a:solidFill>
                  <a:schemeClr val="accent3"/>
                </a:solidFill>
              </a:rPr>
              <a:t>Yağlar </a:t>
            </a:r>
            <a:r>
              <a:rPr lang="tr-TR" dirty="0" smtClean="0">
                <a:solidFill>
                  <a:schemeClr val="accent1"/>
                </a:solidFill>
              </a:rPr>
              <a:t>da besinin mideden incebağırsağa geçiş süresini uzatarak ve nişasta ile kompleks oluşturarak </a:t>
            </a:r>
            <a:r>
              <a:rPr lang="tr-TR" b="1" dirty="0" err="1" smtClean="0">
                <a:solidFill>
                  <a:schemeClr val="accent1"/>
                </a:solidFill>
              </a:rPr>
              <a:t>GI’i</a:t>
            </a:r>
            <a:r>
              <a:rPr lang="tr-TR" b="1" dirty="0" smtClean="0">
                <a:solidFill>
                  <a:schemeClr val="accent1"/>
                </a:solidFill>
              </a:rPr>
              <a:t> düşürür. </a:t>
            </a:r>
            <a:r>
              <a:rPr lang="tr-TR" dirty="0" smtClean="0">
                <a:solidFill>
                  <a:schemeClr val="accent1"/>
                </a:solidFill>
              </a:rPr>
              <a:t>Örneğin patates cipsinin </a:t>
            </a:r>
            <a:r>
              <a:rPr lang="tr-TR" dirty="0" err="1" smtClean="0">
                <a:solidFill>
                  <a:schemeClr val="accent1"/>
                </a:solidFill>
              </a:rPr>
              <a:t>GI’i</a:t>
            </a:r>
            <a:r>
              <a:rPr lang="tr-TR" dirty="0" smtClean="0">
                <a:solidFill>
                  <a:schemeClr val="accent1"/>
                </a:solidFill>
              </a:rPr>
              <a:t> haşlanmış patatesten düşüktür (</a:t>
            </a:r>
            <a:r>
              <a:rPr lang="tr-TR" dirty="0" err="1" smtClean="0">
                <a:solidFill>
                  <a:schemeClr val="accent1"/>
                </a:solidFill>
              </a:rPr>
              <a:t>Yazgünoğlu</a:t>
            </a:r>
            <a:r>
              <a:rPr lang="tr-TR" dirty="0" smtClean="0">
                <a:solidFill>
                  <a:schemeClr val="accent1"/>
                </a:solidFill>
              </a:rPr>
              <a:t>, 2005 ; Sayalsan, 2005 ; Köksal, 2008).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20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Garamond" pitchFamily="18" charset="0"/>
              </a:rPr>
              <a:t/>
            </a:r>
            <a:br>
              <a:rPr lang="tr-TR" b="1" dirty="0" smtClean="0">
                <a:solidFill>
                  <a:schemeClr val="bg1"/>
                </a:solidFill>
                <a:latin typeface="Garamond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  <a:t>Fat &amp; Protein Content</a:t>
            </a:r>
            <a:br>
              <a:rPr lang="en-US" b="1" dirty="0" smtClean="0">
                <a:solidFill>
                  <a:schemeClr val="bg1"/>
                </a:solidFill>
                <a:latin typeface="Garamond" pitchFamily="18" charset="0"/>
              </a:rPr>
            </a:b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55576" y="1628800"/>
            <a:ext cx="3581400" cy="2108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u="sng" dirty="0">
                <a:solidFill>
                  <a:schemeClr val="accent1"/>
                </a:solidFill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chemeClr val="accent1"/>
              </a:solidFill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tr-TR" sz="2400" b="1" dirty="0" smtClean="0">
                <a:solidFill>
                  <a:schemeClr val="accent1"/>
                </a:solidFill>
                <a:latin typeface="Garamond" pitchFamily="18" charset="0"/>
              </a:rPr>
              <a:t>Fıstıklı çikolata</a:t>
            </a:r>
            <a:r>
              <a:rPr lang="en-US" sz="2400" b="1" dirty="0" smtClean="0">
                <a:solidFill>
                  <a:schemeClr val="accent1"/>
                </a:solidFill>
                <a:latin typeface="Garamond" pitchFamily="18" charset="0"/>
              </a:rPr>
              <a:t>(33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tr-TR" sz="2400" b="1" dirty="0" smtClean="0">
                <a:solidFill>
                  <a:schemeClr val="accent1"/>
                </a:solidFill>
                <a:latin typeface="Garamond" pitchFamily="18" charset="0"/>
              </a:rPr>
              <a:t>Patates cips</a:t>
            </a:r>
            <a:r>
              <a:rPr lang="en-US" sz="2400" b="1" dirty="0" smtClean="0">
                <a:solidFill>
                  <a:schemeClr val="accent1"/>
                </a:solidFill>
                <a:latin typeface="Garamond" pitchFamily="18" charset="0"/>
              </a:rPr>
              <a:t>(54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Special K (69)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788024" y="1628800"/>
            <a:ext cx="3581400" cy="21084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u="sng" dirty="0">
                <a:solidFill>
                  <a:schemeClr val="accent1"/>
                </a:solidFill>
                <a:latin typeface="Garamond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chemeClr val="accent1"/>
              </a:solidFill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tr-TR" sz="2400" b="1" dirty="0" err="1" smtClean="0">
                <a:solidFill>
                  <a:schemeClr val="accent1"/>
                </a:solidFill>
                <a:latin typeface="Garamond" pitchFamily="18" charset="0"/>
              </a:rPr>
              <a:t>Jelibon</a:t>
            </a:r>
            <a:r>
              <a:rPr lang="en-US" sz="2400" b="1" dirty="0" smtClean="0">
                <a:solidFill>
                  <a:schemeClr val="accent1"/>
                </a:solidFill>
                <a:latin typeface="Garamond" pitchFamily="18" charset="0"/>
              </a:rPr>
              <a:t>(78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tr-TR" sz="2400" b="1" dirty="0" smtClean="0">
                <a:solidFill>
                  <a:schemeClr val="accent1"/>
                </a:solidFill>
                <a:latin typeface="Garamond" pitchFamily="18" charset="0"/>
              </a:rPr>
              <a:t>Fırında patates</a:t>
            </a:r>
            <a:r>
              <a:rPr lang="en-US" sz="2400" b="1" dirty="0" smtClean="0">
                <a:solidFill>
                  <a:schemeClr val="accent1"/>
                </a:solidFill>
                <a:latin typeface="Garamond" pitchFamily="18" charset="0"/>
              </a:rPr>
              <a:t>(85</a:t>
            </a: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  <a:latin typeface="Garamond" pitchFamily="18" charset="0"/>
              </a:rPr>
              <a:t>Corn Flakes (92)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21</a:t>
            </a:fld>
            <a:endParaRPr lang="tr-TR" b="1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pic>
        <p:nvPicPr>
          <p:cNvPr id="19458" name="Picture 2" descr="A baked potato with butter melted on it over a white background Stock Photo - 2534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21088"/>
            <a:ext cx="2520280" cy="1800200"/>
          </a:xfrm>
          <a:prstGeom prst="rect">
            <a:avLst/>
          </a:prstGeom>
          <a:noFill/>
        </p:spPr>
      </p:pic>
      <p:pic>
        <p:nvPicPr>
          <p:cNvPr id="19460" name="Picture 4" descr="Golden french fries in stripes packaging, on white background Stock Photo - 127799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1730524" cy="1989108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539552" y="4869160"/>
            <a:ext cx="10081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/>
                </a:solidFill>
              </a:rPr>
              <a:t>GI=88</a:t>
            </a:r>
          </a:p>
          <a:p>
            <a:r>
              <a:rPr lang="tr-TR" sz="2000" b="1" dirty="0" smtClean="0">
                <a:solidFill>
                  <a:schemeClr val="accent1"/>
                </a:solidFill>
              </a:rPr>
              <a:t>GY=16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7308304" y="4941168"/>
            <a:ext cx="115212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/>
                </a:solidFill>
              </a:rPr>
              <a:t>GI=75</a:t>
            </a:r>
          </a:p>
          <a:p>
            <a:r>
              <a:rPr lang="tr-TR" sz="2000" b="1" dirty="0" smtClean="0">
                <a:solidFill>
                  <a:schemeClr val="accent1"/>
                </a:solidFill>
              </a:rPr>
              <a:t>GY=22</a:t>
            </a:r>
            <a:endParaRPr lang="tr-TR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Asidite</a:t>
            </a:r>
            <a:r>
              <a:rPr lang="tr-TR" b="1" dirty="0" smtClean="0"/>
              <a:t>;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332037"/>
            <a:ext cx="82296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Öğünün </a:t>
            </a:r>
            <a:r>
              <a:rPr lang="tr-TR" dirty="0" err="1" smtClean="0">
                <a:solidFill>
                  <a:schemeClr val="accent1"/>
                </a:solidFill>
              </a:rPr>
              <a:t>asiditesinin</a:t>
            </a:r>
            <a:r>
              <a:rPr lang="tr-TR" dirty="0" smtClean="0">
                <a:solidFill>
                  <a:schemeClr val="accent1"/>
                </a:solidFill>
              </a:rPr>
              <a:t> yüksek olması </a:t>
            </a:r>
            <a:r>
              <a:rPr lang="tr-TR" b="1" dirty="0" smtClean="0">
                <a:solidFill>
                  <a:schemeClr val="accent1"/>
                </a:solidFill>
              </a:rPr>
              <a:t>öğünün </a:t>
            </a:r>
            <a:r>
              <a:rPr lang="tr-TR" b="1" dirty="0" err="1" smtClean="0">
                <a:solidFill>
                  <a:schemeClr val="accent1"/>
                </a:solidFill>
              </a:rPr>
              <a:t>glisemik</a:t>
            </a:r>
            <a:r>
              <a:rPr lang="tr-TR" b="1" dirty="0" smtClean="0">
                <a:solidFill>
                  <a:schemeClr val="accent1"/>
                </a:solidFill>
              </a:rPr>
              <a:t> indeksini düşürür. </a:t>
            </a:r>
            <a:r>
              <a:rPr lang="tr-TR" dirty="0" smtClean="0">
                <a:solidFill>
                  <a:schemeClr val="accent1"/>
                </a:solidFill>
              </a:rPr>
              <a:t>Bu etkiyi, midedeki </a:t>
            </a:r>
            <a:r>
              <a:rPr lang="tr-TR" dirty="0" err="1" smtClean="0">
                <a:solidFill>
                  <a:schemeClr val="accent1"/>
                </a:solidFill>
              </a:rPr>
              <a:t>gastrik</a:t>
            </a:r>
            <a:r>
              <a:rPr lang="tr-TR" dirty="0" smtClean="0">
                <a:solidFill>
                  <a:schemeClr val="accent1"/>
                </a:solidFill>
              </a:rPr>
              <a:t> boşalmayı yavaşlatarak ve glikoz yanıtını etkileyerek yapmaktadır (</a:t>
            </a:r>
            <a:r>
              <a:rPr lang="tr-TR" dirty="0" err="1" smtClean="0">
                <a:solidFill>
                  <a:schemeClr val="accent1"/>
                </a:solidFill>
              </a:rPr>
              <a:t>Yazgünoğlu</a:t>
            </a:r>
            <a:r>
              <a:rPr lang="tr-TR" dirty="0" smtClean="0">
                <a:solidFill>
                  <a:schemeClr val="accent1"/>
                </a:solidFill>
              </a:rPr>
              <a:t>, 2005; Köksal, 2008).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17410" name="Picture 2" descr="http://www.hemensaglik.com/content/uploads/1/haber/itemspool/image/mide-14062011102749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352" y="4311352"/>
            <a:ext cx="2546648" cy="2546648"/>
          </a:xfrm>
          <a:prstGeom prst="rect">
            <a:avLst/>
          </a:prstGeom>
          <a:noFill/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755576" y="4437112"/>
            <a:ext cx="3240360" cy="1209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u="sng" dirty="0">
                <a:solidFill>
                  <a:schemeClr val="accent1"/>
                </a:solidFill>
                <a:latin typeface="Garamond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r>
              <a:rPr lang="tr-TR" sz="2200" b="1" dirty="0" smtClean="0">
                <a:solidFill>
                  <a:schemeClr val="accent1"/>
                </a:solidFill>
                <a:latin typeface="Garamond" pitchFamily="18" charset="0"/>
              </a:rPr>
              <a:t>Mayalı Buğday ekmeği</a:t>
            </a:r>
            <a:endParaRPr lang="en-US" sz="2200" b="1" u="sng" dirty="0">
              <a:solidFill>
                <a:schemeClr val="accent1"/>
              </a:solidFill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b="1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sz="2200" b="1" dirty="0">
                <a:solidFill>
                  <a:schemeClr val="accent1"/>
                </a:solidFill>
                <a:latin typeface="Garamond" pitchFamily="18" charset="0"/>
              </a:rPr>
              <a:t>54)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851920" y="4437112"/>
            <a:ext cx="2880320" cy="12095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u="sng" dirty="0">
                <a:solidFill>
                  <a:schemeClr val="accent1"/>
                </a:solidFill>
                <a:latin typeface="Garamond" pitchFamily="18" charset="0"/>
              </a:rPr>
              <a:t>Higher </a:t>
            </a:r>
            <a:r>
              <a:rPr lang="en-US" sz="2200" b="1" u="sng" dirty="0" smtClean="0">
                <a:solidFill>
                  <a:schemeClr val="accent1"/>
                </a:solidFill>
                <a:latin typeface="Garamond" pitchFamily="18" charset="0"/>
              </a:rPr>
              <a:t>GI</a:t>
            </a:r>
            <a:endParaRPr lang="tr-TR" sz="2200" b="1" u="sng" dirty="0" smtClean="0">
              <a:solidFill>
                <a:schemeClr val="accent1"/>
              </a:solidFill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b="1" dirty="0" smtClean="0">
                <a:solidFill>
                  <a:schemeClr val="accent1"/>
                </a:solidFill>
                <a:latin typeface="Garamond" pitchFamily="18" charset="0"/>
              </a:rPr>
              <a:t>Wonder </a:t>
            </a:r>
            <a:r>
              <a:rPr lang="en-US" sz="2200" b="1" dirty="0">
                <a:solidFill>
                  <a:schemeClr val="accent1"/>
                </a:solidFill>
                <a:latin typeface="Garamond" pitchFamily="18" charset="0"/>
              </a:rPr>
              <a:t>white bread </a:t>
            </a:r>
            <a:endParaRPr lang="tr-TR" sz="2200" b="1" dirty="0" smtClean="0">
              <a:solidFill>
                <a:schemeClr val="accent1"/>
              </a:solidFill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200" b="1" dirty="0" smtClean="0">
                <a:solidFill>
                  <a:schemeClr val="accent1"/>
                </a:solidFill>
                <a:latin typeface="Garamond" pitchFamily="18" charset="0"/>
              </a:rPr>
              <a:t>(</a:t>
            </a:r>
            <a:r>
              <a:rPr lang="en-US" sz="2200" b="1" dirty="0">
                <a:solidFill>
                  <a:schemeClr val="accent1"/>
                </a:solidFill>
                <a:latin typeface="Garamond" pitchFamily="18" charset="0"/>
              </a:rPr>
              <a:t>73)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fld id="{A9B52548-4A35-4874-9FDC-810D2178D150}" type="slidenum">
              <a:rPr lang="tr-TR" b="1" smtClean="0"/>
              <a:pPr/>
              <a:t>22</a:t>
            </a:fld>
            <a:endParaRPr lang="tr-TR" b="1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Besinleri tüketim hızı;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Besinlerin yavaş tüketilmesi ile sindirim ve emilim azalır. Buna bağlı olarak </a:t>
            </a:r>
            <a:r>
              <a:rPr lang="tr-TR" b="1" dirty="0" err="1" smtClean="0">
                <a:solidFill>
                  <a:schemeClr val="accent1"/>
                </a:solidFill>
              </a:rPr>
              <a:t>glisemik</a:t>
            </a:r>
            <a:r>
              <a:rPr lang="tr-TR" b="1" dirty="0" smtClean="0">
                <a:solidFill>
                  <a:schemeClr val="accent1"/>
                </a:solidFill>
              </a:rPr>
              <a:t> indeks de düşmektedir </a:t>
            </a:r>
            <a:r>
              <a:rPr lang="tr-TR" dirty="0" smtClean="0">
                <a:solidFill>
                  <a:schemeClr val="accent1"/>
                </a:solidFill>
              </a:rPr>
              <a:t>(Bozkurt, 2002).</a:t>
            </a:r>
          </a:p>
          <a:p>
            <a:endParaRPr lang="tr-TR" dirty="0"/>
          </a:p>
        </p:txBody>
      </p:sp>
      <p:pic>
        <p:nvPicPr>
          <p:cNvPr id="15362" name="Picture 2" descr="http://img03.blogcu.com/images/i/l/g/ilginchersey/658756414f797fcc9d6aaae9679d0aca_1280233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3312368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23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err="1" smtClean="0"/>
              <a:t>Pisirme</a:t>
            </a:r>
            <a:r>
              <a:rPr lang="tr-TR" sz="4000" b="1" dirty="0" smtClean="0"/>
              <a:t> yöntemi ve besin isleme teknikleri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Yiyeceği pişirmek, sindirilip emilmesini kolaylaştıracağı için </a:t>
            </a:r>
            <a:r>
              <a:rPr lang="tr-TR" b="1" dirty="0" err="1" smtClean="0">
                <a:solidFill>
                  <a:schemeClr val="accent1"/>
                </a:solidFill>
              </a:rPr>
              <a:t>GI’i</a:t>
            </a:r>
            <a:r>
              <a:rPr lang="tr-TR" b="1" dirty="0" smtClean="0">
                <a:solidFill>
                  <a:schemeClr val="accent1"/>
                </a:solidFill>
              </a:rPr>
              <a:t> yükseltir</a:t>
            </a:r>
            <a:r>
              <a:rPr lang="tr-TR" dirty="0" smtClean="0">
                <a:solidFill>
                  <a:schemeClr val="accent1"/>
                </a:solidFill>
              </a:rPr>
              <a:t>.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Buna karşılık bulgur üretimi (</a:t>
            </a:r>
            <a:r>
              <a:rPr lang="tr-TR" dirty="0" err="1" smtClean="0">
                <a:solidFill>
                  <a:schemeClr val="accent1"/>
                </a:solidFill>
              </a:rPr>
              <a:t>parboiling</a:t>
            </a:r>
            <a:r>
              <a:rPr lang="tr-TR" dirty="0" smtClean="0">
                <a:solidFill>
                  <a:schemeClr val="accent1"/>
                </a:solidFill>
              </a:rPr>
              <a:t>-yarı haşlama) ve soğuk </a:t>
            </a:r>
            <a:r>
              <a:rPr lang="tr-TR" dirty="0" err="1" smtClean="0">
                <a:solidFill>
                  <a:schemeClr val="accent1"/>
                </a:solidFill>
              </a:rPr>
              <a:t>ekstrüzyon</a:t>
            </a:r>
            <a:r>
              <a:rPr lang="tr-TR" dirty="0" smtClean="0">
                <a:solidFill>
                  <a:schemeClr val="accent1"/>
                </a:solidFill>
              </a:rPr>
              <a:t>(sıkıştırarak şekil verme) (makarna, spagetti ve </a:t>
            </a:r>
            <a:r>
              <a:rPr lang="tr-TR" dirty="0" err="1" smtClean="0">
                <a:solidFill>
                  <a:schemeClr val="accent1"/>
                </a:solidFill>
              </a:rPr>
              <a:t>noodle</a:t>
            </a:r>
            <a:r>
              <a:rPr lang="tr-TR" dirty="0" smtClean="0">
                <a:solidFill>
                  <a:schemeClr val="accent1"/>
                </a:solidFill>
              </a:rPr>
              <a:t> üretimi) gibi besin isleme teknikleri </a:t>
            </a:r>
            <a:r>
              <a:rPr lang="tr-TR" dirty="0" err="1" smtClean="0">
                <a:solidFill>
                  <a:schemeClr val="accent1"/>
                </a:solidFill>
              </a:rPr>
              <a:t>GI’i</a:t>
            </a:r>
            <a:r>
              <a:rPr lang="tr-TR" dirty="0" smtClean="0">
                <a:solidFill>
                  <a:schemeClr val="accent1"/>
                </a:solidFill>
              </a:rPr>
              <a:t> düşürür.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Patlatma (</a:t>
            </a:r>
            <a:r>
              <a:rPr lang="tr-TR" dirty="0" err="1" smtClean="0">
                <a:solidFill>
                  <a:schemeClr val="accent1"/>
                </a:solidFill>
              </a:rPr>
              <a:t>poping</a:t>
            </a:r>
            <a:r>
              <a:rPr lang="tr-TR" dirty="0" smtClean="0">
                <a:solidFill>
                  <a:schemeClr val="accent1"/>
                </a:solidFill>
              </a:rPr>
              <a:t>) gibi isleme teknikleri </a:t>
            </a:r>
            <a:r>
              <a:rPr lang="tr-TR" dirty="0" err="1" smtClean="0">
                <a:solidFill>
                  <a:schemeClr val="accent1"/>
                </a:solidFill>
              </a:rPr>
              <a:t>GI’i</a:t>
            </a:r>
            <a:r>
              <a:rPr lang="tr-TR" dirty="0" smtClean="0">
                <a:solidFill>
                  <a:schemeClr val="accent1"/>
                </a:solidFill>
              </a:rPr>
              <a:t> yükseltir. Örneğin; mısır için GI %50 iken, mısır gevreğinde GI %80’e ulaşmaktadır (26,36).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14338" name="Picture 2" descr="Sweet Corn isolated on white Stock Photo - 92025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653136"/>
            <a:ext cx="2081808" cy="1904855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0" name="Picture 4" descr="popcorn in bowl Stock Photo - 8113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53136"/>
            <a:ext cx="2111127" cy="1907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229200"/>
            <a:ext cx="990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229200"/>
            <a:ext cx="1164374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etin kutusu"/>
          <p:cNvSpPr txBox="1"/>
          <p:nvPr/>
        </p:nvSpPr>
        <p:spPr>
          <a:xfrm>
            <a:off x="3779912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GI=43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4788024" y="6093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GI=55</a:t>
            </a:r>
            <a:endParaRPr lang="tr-TR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24</a:t>
            </a:fld>
            <a:endParaRPr lang="tr-TR" b="1" dirty="0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779912" y="2132856"/>
            <a:ext cx="5040560" cy="17173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Lower GI</a:t>
            </a:r>
          </a:p>
          <a:p>
            <a:pPr>
              <a:lnSpc>
                <a:spcPct val="110000"/>
              </a:lnSpc>
            </a:pP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 dente spaghetti – boiled 10 to 15 minutes (44)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851920" y="4509120"/>
            <a:ext cx="4968552" cy="17173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Higher GI</a:t>
            </a:r>
          </a:p>
          <a:p>
            <a:pPr>
              <a:lnSpc>
                <a:spcPct val="110000"/>
              </a:lnSpc>
            </a:pPr>
            <a:endParaRPr lang="en-US" sz="24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Over-cooked spaghetti – boiled 20 minutes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64)</a:t>
            </a:r>
          </a:p>
        </p:txBody>
      </p:sp>
      <p:pic>
        <p:nvPicPr>
          <p:cNvPr id="45058" name="Picture 2" descr="Woman let falls spaghetti into water Stock Photo - 6156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556792"/>
            <a:ext cx="3203848" cy="5301208"/>
          </a:xfrm>
          <a:prstGeom prst="rect">
            <a:avLst/>
          </a:prstGeom>
          <a:noFill/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25</a:t>
            </a:fld>
            <a:endParaRPr lang="tr-TR" b="1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Patates püresinin soğumuş haşlanmış patatese veya </a:t>
            </a:r>
            <a:r>
              <a:rPr lang="tr-TR" sz="2800" b="1" dirty="0" smtClean="0">
                <a:solidFill>
                  <a:schemeClr val="accent3"/>
                </a:solidFill>
              </a:rPr>
              <a:t>etle birlikte pişirilen doğranmış patatese göre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indeksi daha yüksektir.Eğer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indeksi yüksek olan Üzüm </a:t>
            </a:r>
            <a:r>
              <a:rPr lang="tr-TR" b="1" dirty="0" smtClean="0">
                <a:solidFill>
                  <a:schemeClr val="accent3"/>
                </a:solidFill>
              </a:rPr>
              <a:t>ara öğünde </a:t>
            </a:r>
            <a:r>
              <a:rPr lang="tr-TR" b="1" dirty="0" err="1" smtClean="0">
                <a:solidFill>
                  <a:schemeClr val="accent3"/>
                </a:solidFill>
              </a:rPr>
              <a:t>değilde</a:t>
            </a:r>
            <a:r>
              <a:rPr lang="tr-TR" b="1" dirty="0" smtClean="0">
                <a:solidFill>
                  <a:schemeClr val="accent3"/>
                </a:solidFill>
              </a:rPr>
              <a:t> ana öğün ile birlikte alınırsa </a:t>
            </a:r>
            <a:r>
              <a:rPr lang="tr-TR" dirty="0" smtClean="0">
                <a:solidFill>
                  <a:schemeClr val="accent1"/>
                </a:solidFill>
              </a:rPr>
              <a:t>öğünde bulunun diğer besinlerin etkisi ile ( Et gibi protein veya yağ içeren bir besin-sebze, salata,kepekli ekmek vb. besinlerin içerdiği posa nedeniyle) kan şekerini çok fazla yükseltmeyecektir.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C:\Users\Gizem\Desktop\Diğdem\Okul bitirme\seminer çalışması\resim\glycemic_index-pi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7633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i="1" smtClean="0"/>
              <a:pPr/>
              <a:t>27</a:t>
            </a:fld>
            <a:endParaRPr lang="tr-TR" b="1" i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28</a:t>
            </a:fld>
            <a:endParaRPr lang="tr-TR"/>
          </a:p>
        </p:txBody>
      </p:sp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0" y="3"/>
          <a:ext cx="9144000" cy="6884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10703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/>
                        <a:t>Yüksek </a:t>
                      </a:r>
                      <a:r>
                        <a:rPr lang="tr-TR" sz="2400" dirty="0" err="1"/>
                        <a:t>Glisemik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Indeks</a:t>
                      </a:r>
                      <a:r>
                        <a:rPr lang="tr-TR" sz="2400" dirty="0"/>
                        <a:t> (&gt;70)</a:t>
                      </a:r>
                      <a:endParaRPr lang="tr-T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/>
                        <a:t>Orta </a:t>
                      </a:r>
                      <a:r>
                        <a:rPr lang="tr-TR" sz="2400" dirty="0" err="1"/>
                        <a:t>Glisemik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Indeks</a:t>
                      </a:r>
                      <a:r>
                        <a:rPr lang="tr-TR" sz="2400" dirty="0"/>
                        <a:t> (70-56)</a:t>
                      </a:r>
                      <a:endParaRPr lang="tr-T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Düşük Glisemik Indeks(&lt;55)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/>
                        <a:t>Haşlanmış </a:t>
                      </a:r>
                      <a:r>
                        <a:rPr lang="tr-TR" sz="2400" dirty="0" smtClean="0"/>
                        <a:t>patates-88</a:t>
                      </a:r>
                      <a:endParaRPr lang="tr-T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Kruvasan-67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Buğday ekmeği-53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Fırınlanmış patates-85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Esmer pirinç-66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Patates cips-51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Tuzlu kraker-83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Kepekli ekmek-65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Bezelye-51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Corn Flakes-80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Kuru üzüm-64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Elma suyu-40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Simit -72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Dondurma-61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Portakal-40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Karpuz-72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Sukroz-59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Fruktoz-20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Beyaz pirinç-72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/>
                        <a:t>Coca cola-58</a:t>
                      </a:r>
                      <a:endParaRPr lang="tr-TR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/>
                        <a:t>Yer fıstığı-13</a:t>
                      </a:r>
                      <a:endParaRPr lang="tr-T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345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smtClean="0"/>
                        <a:t>Bazı </a:t>
                      </a:r>
                      <a:r>
                        <a:rPr lang="tr-TR" sz="2400" dirty="0"/>
                        <a:t>Besinlerin </a:t>
                      </a:r>
                      <a:r>
                        <a:rPr lang="tr-TR" sz="2400" dirty="0" err="1"/>
                        <a:t>Glisemik</a:t>
                      </a:r>
                      <a:r>
                        <a:rPr lang="tr-TR" sz="2400" dirty="0"/>
                        <a:t> İndeks Değerleri ve Sınıflandırılması</a:t>
                      </a:r>
                      <a:endParaRPr lang="tr-TR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Oval"/>
          <p:cNvSpPr/>
          <p:nvPr/>
        </p:nvSpPr>
        <p:spPr>
          <a:xfrm>
            <a:off x="6012160" y="5301208"/>
            <a:ext cx="2088232" cy="792088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10" name="9 Oval"/>
          <p:cNvSpPr/>
          <p:nvPr/>
        </p:nvSpPr>
        <p:spPr>
          <a:xfrm>
            <a:off x="0" y="1052736"/>
            <a:ext cx="2987824" cy="792088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10241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043608" y="1556792"/>
          <a:ext cx="6768752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Bit Eşlem Resmi" r:id="rId3" imgW="7171429" imgH="3715269" progId="PBrush">
                  <p:embed/>
                </p:oleObj>
              </mc:Choice>
              <mc:Fallback>
                <p:oleObj name="Bit Eşlem Resmi" r:id="rId3" imgW="7171429" imgH="3715269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56792"/>
                        <a:ext cx="6768752" cy="25209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11"/>
          <p:cNvGraphicFramePr>
            <a:graphicFrameLocks noChangeAspect="1"/>
          </p:cNvGraphicFramePr>
          <p:nvPr/>
        </p:nvGraphicFramePr>
        <p:xfrm>
          <a:off x="1043608" y="4221089"/>
          <a:ext cx="6768752" cy="26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Bit Eşlem Resmi" r:id="rId5" imgW="7047619" imgH="3457143" progId="PBrush">
                  <p:embed/>
                </p:oleObj>
              </mc:Choice>
              <mc:Fallback>
                <p:oleObj name="Bit Eşlem Resmi" r:id="rId5" imgW="7047619" imgH="3457143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21089"/>
                        <a:ext cx="6768752" cy="26369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29</a:t>
            </a:fld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4554"/>
            <a:ext cx="6472254" cy="5257800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smtClean="0">
                <a:solidFill>
                  <a:schemeClr val="accent1"/>
                </a:solidFill>
              </a:rPr>
              <a:t>	</a:t>
            </a:r>
            <a:r>
              <a:rPr lang="tr-TR" b="1" dirty="0" err="1" smtClean="0">
                <a:solidFill>
                  <a:schemeClr val="accent3"/>
                </a:solidFill>
              </a:rPr>
              <a:t>Glisemik</a:t>
            </a:r>
            <a:r>
              <a:rPr lang="tr-TR" b="1" dirty="0" smtClean="0">
                <a:solidFill>
                  <a:schemeClr val="accent3"/>
                </a:solidFill>
              </a:rPr>
              <a:t> indeks(GI);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 kavramı ilk defa Kanadalı Profesör Dr. </a:t>
            </a:r>
            <a:r>
              <a:rPr lang="tr-TR" dirty="0" err="1" smtClean="0">
                <a:solidFill>
                  <a:schemeClr val="accent1"/>
                </a:solidFill>
              </a:rPr>
              <a:t>David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Jenkins</a:t>
            </a:r>
            <a:r>
              <a:rPr lang="tr-TR" dirty="0" smtClean="0">
                <a:solidFill>
                  <a:schemeClr val="accent1"/>
                </a:solidFill>
              </a:rPr>
              <a:t> tarafından 1980’li yıllarda ortaya konmuştur. karbonhidratlı bir besinin yendikten belirli bir süre sonunda kan şekerini yükseltebilirliğini ifade eder. Besinlerin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indeksi kan şekerinin yavaş veya hızlı yükselmesini etkilemektedir. (4,5)</a:t>
            </a:r>
          </a:p>
          <a:p>
            <a:endParaRPr lang="tr-T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5" y="4497818"/>
            <a:ext cx="2800345" cy="236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285852" y="500042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latin typeface="Bodoni MT Condensed (Başlıklar)"/>
              </a:rPr>
              <a:t> </a:t>
            </a:r>
            <a:endParaRPr lang="tr-TR" sz="4000" dirty="0" smtClean="0">
              <a:latin typeface="Bodoni MT Condensed (Başlıklar)"/>
            </a:endParaRPr>
          </a:p>
          <a:p>
            <a:endParaRPr lang="tr-TR" sz="4000" dirty="0">
              <a:latin typeface="Bodoni MT Condensed (Başlıklar)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3352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1" i="0" u="none" strike="noStrike" kern="1200" cap="none" spc="0" normalizeH="0" baseline="0" noProof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000" b="1" i="0" u="none" strike="noStrike" kern="1200" cap="none" spc="0" normalizeH="0" baseline="0" noProof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Glisemik İndeks Ne Demek?</a:t>
            </a:r>
            <a:r>
              <a:rPr kumimoji="0" lang="tr-TR" sz="4000" b="0" i="0" u="none" strike="noStrike" kern="1200" cap="none" spc="0" normalizeH="0" baseline="0" noProof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4000" b="0" i="0" u="none" strike="noStrike" kern="1200" cap="none" spc="0" normalizeH="0" baseline="0" noProof="0" dirty="0">
              <a:ln w="1397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13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332037"/>
            <a:ext cx="4546848" cy="4525963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	Gİ düşük besinlerinde belirtilenden fazla yenilmesi kan şekerini yükseltir.Alınan karbonhidrat miktarının artması kan şekerinin yükselmesine sebep olur.</a:t>
            </a:r>
          </a:p>
          <a:p>
            <a:pPr>
              <a:buNone/>
            </a:pPr>
            <a:r>
              <a:rPr lang="tr-TR" b="1" dirty="0" smtClean="0">
                <a:solidFill>
                  <a:schemeClr val="accent1"/>
                </a:solidFill>
              </a:rPr>
              <a:t> </a:t>
            </a:r>
            <a:endParaRPr lang="tr-TR" dirty="0" smtClean="0">
              <a:solidFill>
                <a:schemeClr val="accent1"/>
              </a:solidFill>
            </a:endParaRPr>
          </a:p>
          <a:p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11265" name="Picture 1" descr="C:\Users\Gizem\Desktop\Diğdem\Okul bitirme\seminer çalışması\resim\yw-glycemi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419872" cy="5301208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30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Glisemik</a:t>
            </a:r>
            <a:r>
              <a:rPr lang="tr-TR" b="1" dirty="0" smtClean="0"/>
              <a:t> Yük Ne Demek?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 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Karbonhidrat içeren bir besinin yenilen miktarının (porsiyon ölçüsünün) kan şekeri üzerine etkisidir.Bir besinin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indeksinin dışında o besinin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yükünün (GY) belirlenmesi son derece önemlidir.</a:t>
            </a:r>
          </a:p>
          <a:p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Yükün özelliği 50 gram karbonhidrat içeren besinlerin kan şekeri üzerine etkisini belirlemesidir.Havucun </a:t>
            </a:r>
            <a:r>
              <a:rPr lang="tr-TR" dirty="0" err="1" smtClean="0">
                <a:solidFill>
                  <a:schemeClr val="accent1"/>
                </a:solidFill>
              </a:rPr>
              <a:t>Gİ’inin</a:t>
            </a:r>
            <a:r>
              <a:rPr lang="tr-TR" dirty="0" smtClean="0">
                <a:solidFill>
                  <a:schemeClr val="accent1"/>
                </a:solidFill>
              </a:rPr>
              <a:t> yüksek olmasının nedeni, 50 gram karbonhidrat sağlamak için 7 adet havucun birden verilip test yapılmasından kaynaklanır.Yani 1 adet havucun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yükü düşüktür. 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13176"/>
            <a:ext cx="6857405" cy="13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31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Gizem\Desktop\Diğdem\Okul bitirme\glisemik yük-glisemik indeks\resimler\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480720" cy="2448272"/>
          </a:xfrm>
          <a:prstGeom prst="rect">
            <a:avLst/>
          </a:prstGeom>
          <a:noFill/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32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215470" cy="68579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9529"/>
                <a:gridCol w="3732471"/>
                <a:gridCol w="2286000"/>
                <a:gridCol w="2357470"/>
              </a:tblGrid>
              <a:tr h="51255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latin typeface="Times New Roman" pitchFamily="18" charset="0"/>
                          <a:cs typeface="Times New Roman" pitchFamily="18" charset="0"/>
                        </a:rPr>
                        <a:t>Glycemic</a:t>
                      </a:r>
                      <a:r>
                        <a:rPr lang="tr-TR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400" dirty="0" err="1">
                          <a:latin typeface="Times New Roman" pitchFamily="18" charset="0"/>
                          <a:cs typeface="Times New Roman" pitchFamily="18" charset="0"/>
                        </a:rPr>
                        <a:t>Index</a:t>
                      </a:r>
                      <a:r>
                        <a:rPr lang="tr-TR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400" dirty="0" err="1">
                          <a:latin typeface="Times New Roman" pitchFamily="18" charset="0"/>
                          <a:cs typeface="Times New Roman" pitchFamily="18" charset="0"/>
                        </a:rPr>
                        <a:t>by</a:t>
                      </a:r>
                      <a:r>
                        <a:rPr lang="tr-TR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400" dirty="0" err="1">
                          <a:latin typeface="Times New Roman" pitchFamily="18" charset="0"/>
                          <a:cs typeface="Times New Roman" pitchFamily="18" charset="0"/>
                        </a:rPr>
                        <a:t>Glycemic</a:t>
                      </a:r>
                      <a:r>
                        <a:rPr lang="tr-TR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400" dirty="0" err="1">
                          <a:latin typeface="Times New Roman" pitchFamily="18" charset="0"/>
                          <a:cs typeface="Times New Roman" pitchFamily="18" charset="0"/>
                        </a:rPr>
                        <a:t>Load</a:t>
                      </a:r>
                      <a:endParaRPr lang="tr-TR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82921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/>
                        <a:t>First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 err="1"/>
                        <a:t>Number</a:t>
                      </a:r>
                      <a:r>
                        <a:rPr lang="tr-TR" sz="1600" dirty="0"/>
                        <a:t> in </a:t>
                      </a:r>
                      <a:r>
                        <a:rPr lang="tr-TR" sz="1600" dirty="0" err="1"/>
                        <a:t>Parentheses</a:t>
                      </a:r>
                      <a:r>
                        <a:rPr lang="tr-TR" sz="1600" dirty="0"/>
                        <a:t> is GL, </a:t>
                      </a:r>
                      <a:r>
                        <a:rPr lang="tr-TR" sz="1600" dirty="0" err="1"/>
                        <a:t>Second</a:t>
                      </a:r>
                      <a:r>
                        <a:rPr lang="tr-TR" sz="1600" dirty="0"/>
                        <a:t> is GI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GL: </a:t>
                      </a:r>
                      <a:r>
                        <a:rPr lang="tr-TR" sz="1600" dirty="0" err="1"/>
                        <a:t>Low</a:t>
                      </a:r>
                      <a:r>
                        <a:rPr lang="tr-TR" sz="1600" dirty="0"/>
                        <a:t>=1-10, </a:t>
                      </a:r>
                      <a:r>
                        <a:rPr lang="tr-TR" sz="1600" dirty="0" err="1"/>
                        <a:t>Mid</a:t>
                      </a:r>
                      <a:r>
                        <a:rPr lang="tr-TR" sz="1600" dirty="0"/>
                        <a:t>=11-19, </a:t>
                      </a:r>
                      <a:r>
                        <a:rPr lang="tr-TR" sz="1600" dirty="0" err="1"/>
                        <a:t>High</a:t>
                      </a:r>
                      <a:r>
                        <a:rPr lang="tr-TR" sz="1600" dirty="0"/>
                        <a:t>=20+ GI: </a:t>
                      </a:r>
                      <a:r>
                        <a:rPr lang="tr-TR" sz="1600" dirty="0" err="1"/>
                        <a:t>Low</a:t>
                      </a:r>
                      <a:r>
                        <a:rPr lang="tr-TR" sz="1600" dirty="0"/>
                        <a:t>=1-55, </a:t>
                      </a:r>
                      <a:r>
                        <a:rPr lang="tr-TR" sz="1600" dirty="0" err="1"/>
                        <a:t>Mid</a:t>
                      </a:r>
                      <a:r>
                        <a:rPr lang="tr-TR" sz="1600" dirty="0"/>
                        <a:t>=56-69, </a:t>
                      </a:r>
                      <a:r>
                        <a:rPr lang="tr-TR" sz="1600" dirty="0" err="1"/>
                        <a:t>High</a:t>
                      </a:r>
                      <a:r>
                        <a:rPr lang="tr-TR" sz="1600" dirty="0"/>
                        <a:t>=70-100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7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LOW GI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MED GI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HI GI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16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LOW </a:t>
                      </a:r>
                      <a:r>
                        <a:rPr lang="tr-TR" sz="1600" dirty="0" smtClean="0"/>
                        <a:t>GL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Kepekli gevrek(8,42</a:t>
                      </a:r>
                      <a:r>
                        <a:rPr lang="tr-TR" sz="1600" dirty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Elma  </a:t>
                      </a:r>
                      <a:r>
                        <a:rPr lang="tr-TR" sz="1600" dirty="0"/>
                        <a:t>(6,38)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Havuç</a:t>
                      </a:r>
                      <a:r>
                        <a:rPr lang="tr-TR" sz="1600" baseline="0" dirty="0" smtClean="0"/>
                        <a:t> 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(3,47</a:t>
                      </a:r>
                      <a:r>
                        <a:rPr lang="tr-TR" sz="1600" dirty="0" smtClean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Nohut(8,28</a:t>
                      </a:r>
                      <a:r>
                        <a:rPr lang="tr-TR" sz="1600" dirty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Üzüm </a:t>
                      </a:r>
                      <a:r>
                        <a:rPr lang="tr-TR" sz="1600" dirty="0"/>
                        <a:t>(8,46)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Bezelye </a:t>
                      </a:r>
                      <a:r>
                        <a:rPr lang="tr-TR" sz="1600" dirty="0"/>
                        <a:t>(3, 48)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Kuru</a:t>
                      </a:r>
                      <a:r>
                        <a:rPr lang="tr-TR" sz="1600" baseline="0" dirty="0" smtClean="0"/>
                        <a:t> fasulye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(7,28)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Frenk</a:t>
                      </a:r>
                      <a:r>
                        <a:rPr lang="tr-TR" sz="1600" baseline="0" dirty="0" smtClean="0"/>
                        <a:t> inciri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(0,7</a:t>
                      </a:r>
                      <a:r>
                        <a:rPr lang="tr-TR" sz="1600" dirty="0" smtClean="0"/>
                        <a:t>)</a:t>
                      </a:r>
                      <a:endParaRPr lang="tr-T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Pancar(5,64</a:t>
                      </a:r>
                      <a:r>
                        <a:rPr lang="tr-TR" sz="1600" dirty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Kavun </a:t>
                      </a:r>
                      <a:r>
                        <a:rPr lang="tr-TR" sz="1600" dirty="0"/>
                        <a:t>(4,65)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Ananas </a:t>
                      </a:r>
                      <a:r>
                        <a:rPr lang="tr-TR" sz="1600" dirty="0"/>
                        <a:t>(7,59)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/>
                        <a:t>Sukkaroz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</a:t>
                      </a:r>
                      <a:r>
                        <a:rPr lang="tr-TR" sz="1600" dirty="0" err="1"/>
                        <a:t>table</a:t>
                      </a:r>
                      <a:r>
                        <a:rPr lang="tr-TR" sz="1600" dirty="0"/>
                        <a:t> </a:t>
                      </a:r>
                      <a:r>
                        <a:rPr lang="tr-TR" sz="1600" dirty="0" err="1"/>
                        <a:t>sugar</a:t>
                      </a:r>
                      <a:r>
                        <a:rPr lang="tr-TR" sz="1600" dirty="0"/>
                        <a:t>) (7,68)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/>
                        <a:t>Popcorn</a:t>
                      </a:r>
                      <a:r>
                        <a:rPr lang="tr-TR" sz="1600" dirty="0"/>
                        <a:t> (8,72)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Karpuz </a:t>
                      </a:r>
                      <a:r>
                        <a:rPr lang="tr-TR" sz="1600" dirty="0"/>
                        <a:t>(4,72)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Tam buğday ekmeği </a:t>
                      </a:r>
                      <a:r>
                        <a:rPr lang="tr-TR" sz="1600" dirty="0"/>
                        <a:t>(9,71)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Beyaz ekmek(10,70</a:t>
                      </a:r>
                      <a:r>
                        <a:rPr lang="tr-TR" sz="1600" dirty="0"/>
                        <a:t>)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3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MED </a:t>
                      </a:r>
                      <a:r>
                        <a:rPr lang="tr-TR" sz="1600" dirty="0" smtClean="0"/>
                        <a:t>GL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Elma suyu(11,40</a:t>
                      </a:r>
                      <a:r>
                        <a:rPr lang="tr-TR" sz="1600" dirty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Muz(12,52</a:t>
                      </a:r>
                      <a:r>
                        <a:rPr lang="tr-TR" sz="1600" dirty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/>
                        <a:t>Fettucine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(18,40)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Kuru fasulye(12,38)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/>
                        <a:t>Portakal suyu(12,50)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Yeni</a:t>
                      </a:r>
                      <a:r>
                        <a:rPr lang="tr-TR" sz="1600" baseline="0" dirty="0" smtClean="0"/>
                        <a:t> patates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(12,57)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Tatlı</a:t>
                      </a:r>
                      <a:r>
                        <a:rPr lang="tr-TR" sz="1600" baseline="0" dirty="0" smtClean="0"/>
                        <a:t> patates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(17,61)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Yabani</a:t>
                      </a:r>
                      <a:r>
                        <a:rPr lang="tr-TR" sz="1600" baseline="0" dirty="0" smtClean="0"/>
                        <a:t> pirinç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(18,57)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/>
                        <a:t>Cheerios</a:t>
                      </a:r>
                      <a:r>
                        <a:rPr lang="tr-TR" sz="1600" dirty="0"/>
                        <a:t> (15,74)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Kadayıf </a:t>
                      </a:r>
                      <a:r>
                        <a:rPr lang="tr-TR" sz="1600" dirty="0"/>
                        <a:t>(15,75)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20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HI </a:t>
                      </a:r>
                      <a:r>
                        <a:rPr lang="tr-TR" sz="1600" dirty="0" smtClean="0"/>
                        <a:t>GL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 smtClean="0"/>
                        <a:t>Macaroni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(23,47)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/>
                        <a:t>Spaghetti</a:t>
                      </a:r>
                      <a:r>
                        <a:rPr lang="tr-TR" sz="1600" dirty="0"/>
                        <a:t> (20,42)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Kuskus </a:t>
                      </a:r>
                      <a:r>
                        <a:rPr lang="tr-TR" sz="1600" dirty="0"/>
                        <a:t>(23,65)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Beyaz</a:t>
                      </a:r>
                      <a:r>
                        <a:rPr lang="tr-TR" sz="1600" baseline="0" dirty="0" smtClean="0"/>
                        <a:t> pirinç</a:t>
                      </a:r>
                      <a:r>
                        <a:rPr lang="tr-TR" sz="1600" dirty="0" smtClean="0"/>
                        <a:t> </a:t>
                      </a:r>
                      <a:r>
                        <a:rPr lang="tr-TR" sz="1600" dirty="0"/>
                        <a:t>(23,64)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/>
                        <a:t>Fırında patates(26,85</a:t>
                      </a:r>
                      <a:r>
                        <a:rPr lang="tr-TR" sz="1600" dirty="0"/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/>
                        <a:t>Cornflakes</a:t>
                      </a:r>
                      <a:r>
                        <a:rPr lang="tr-TR" sz="1600" dirty="0"/>
                        <a:t> (21,81)</a:t>
                      </a:r>
                      <a:endParaRPr lang="tr-T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2699792" y="1556792"/>
            <a:ext cx="2592288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Portakal  (5,42)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Şeftali(5,42)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Yer fıstığı(1,14)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Armut (4,38)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Kırmızı mercimek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(5,26)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Çilek  (1,40)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sz="1600" dirty="0" smtClean="0"/>
              <a:t>Mısır (9,54)</a:t>
            </a:r>
            <a:endParaRPr lang="tr-TR" sz="1600" dirty="0" smtClean="0">
              <a:latin typeface="Calibri"/>
              <a:ea typeface="Calibri"/>
              <a:cs typeface="Times New Roman"/>
            </a:endParaRPr>
          </a:p>
          <a:p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smtClean="0"/>
              <a:t>GLİSEMİK İNDEKSİN BAZI KRONİK HASTALIKLARLA İLİŞKİSİ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70912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Bazı epidemiyolojik çalışmalar ve araştırmalar diyabet, kalp-damar hastalıkları ve şişmanlık gibi kronik hastalık risklerinde düşük </a:t>
            </a:r>
            <a:r>
              <a:rPr lang="tr-TR" dirty="0" err="1" smtClean="0">
                <a:solidFill>
                  <a:schemeClr val="accent1"/>
                </a:solidFill>
              </a:rPr>
              <a:t>GI’in</a:t>
            </a:r>
            <a:r>
              <a:rPr lang="tr-TR" dirty="0" smtClean="0">
                <a:solidFill>
                  <a:schemeClr val="accent1"/>
                </a:solidFill>
              </a:rPr>
              <a:t> olumlu etkileri olduğunu göstermiştir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 GI değeri düşük olan yiyecekler kan sekerinin daha yavaş yükselmesine neden olmaktadır. Özellikle diyabetli hastaların diyetlerinde düşük </a:t>
            </a:r>
            <a:r>
              <a:rPr lang="tr-TR" dirty="0" err="1" smtClean="0">
                <a:solidFill>
                  <a:schemeClr val="accent1"/>
                </a:solidFill>
              </a:rPr>
              <a:t>GI’li</a:t>
            </a:r>
            <a:r>
              <a:rPr lang="tr-TR" dirty="0" smtClean="0">
                <a:solidFill>
                  <a:schemeClr val="accent1"/>
                </a:solidFill>
              </a:rPr>
              <a:t> besinlerin kullanılması önemli ölçüde yarar sağlayacaktır. Düşük </a:t>
            </a:r>
            <a:r>
              <a:rPr lang="tr-TR" dirty="0" err="1" smtClean="0">
                <a:solidFill>
                  <a:schemeClr val="accent1"/>
                </a:solidFill>
              </a:rPr>
              <a:t>GI’li</a:t>
            </a:r>
            <a:r>
              <a:rPr lang="tr-TR" dirty="0" smtClean="0">
                <a:solidFill>
                  <a:schemeClr val="accent1"/>
                </a:solidFill>
              </a:rPr>
              <a:t> diyetin yararları söyle sıralanabilir:</a:t>
            </a:r>
          </a:p>
          <a:p>
            <a:endParaRPr lang="tr-TR" dirty="0" smtClean="0">
              <a:solidFill>
                <a:schemeClr val="accent1"/>
              </a:solidFill>
            </a:endParaRPr>
          </a:p>
          <a:p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Glisemi</a:t>
            </a:r>
            <a:r>
              <a:rPr lang="tr-TR" dirty="0" smtClean="0">
                <a:solidFill>
                  <a:schemeClr val="accent1"/>
                </a:solidFill>
              </a:rPr>
              <a:t> kontrolünü iyileştirir,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İnsülin</a:t>
            </a:r>
            <a:r>
              <a:rPr lang="tr-TR" dirty="0" smtClean="0">
                <a:solidFill>
                  <a:schemeClr val="accent1"/>
                </a:solidFill>
              </a:rPr>
              <a:t> duyarlılığını iyileştirir,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 Kalp-damar hastalık riskini azaltır,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 Tip 2 diyabet riskini azaltır,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 Vücut ağırlığı üzerinde olumlu etkileri vardır,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 Enerji alımında ve deposunda azalma sağlar (Akal, 2008).</a:t>
            </a:r>
          </a:p>
          <a:p>
            <a:endParaRPr lang="tr-TR" dirty="0" smtClean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34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11664"/>
          </a:xfrm>
        </p:spPr>
        <p:txBody>
          <a:bodyPr>
            <a:noAutofit/>
          </a:bodyPr>
          <a:lstStyle/>
          <a:p>
            <a:r>
              <a:rPr lang="tr-TR" sz="66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tr-TR" sz="66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tr-TR" sz="66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Diyabet ve </a:t>
            </a:r>
            <a:r>
              <a:rPr lang="tr-TR" sz="6600" dirty="0" err="1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Glisemik</a:t>
            </a:r>
            <a:r>
              <a:rPr lang="tr-TR" sz="66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İndeks</a:t>
            </a:r>
            <a:br>
              <a:rPr lang="tr-TR" sz="66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tr-TR" sz="6600" dirty="0"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35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218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395536" y="3140968"/>
            <a:ext cx="7920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r-TR" sz="2400" dirty="0" smtClean="0"/>
              <a:t>	Yasları 40-69 arasında değişen 31.641 birey üzerinde yapılan bir çalışmada</a:t>
            </a:r>
            <a:r>
              <a:rPr lang="tr-TR" sz="2800" b="1" dirty="0" smtClean="0">
                <a:solidFill>
                  <a:srgbClr val="00B050"/>
                </a:solidFill>
              </a:rPr>
              <a:t>, karbonhidrat ve şeker alımı ile diyabet </a:t>
            </a:r>
            <a:r>
              <a:rPr lang="tr-TR" sz="2800" b="1" dirty="0" err="1" smtClean="0">
                <a:solidFill>
                  <a:srgbClr val="00B050"/>
                </a:solidFill>
              </a:rPr>
              <a:t>insidansı</a:t>
            </a:r>
            <a:r>
              <a:rPr lang="tr-TR" sz="2800" b="1" dirty="0" smtClean="0">
                <a:solidFill>
                  <a:srgbClr val="00B050"/>
                </a:solidFill>
              </a:rPr>
              <a:t> arasında ters, nişasta ve GI ile pozitif ilişki olduğu bulunmuştur</a:t>
            </a:r>
            <a:r>
              <a:rPr lang="tr-TR" sz="2800" dirty="0" smtClean="0">
                <a:solidFill>
                  <a:srgbClr val="00B050"/>
                </a:solidFill>
              </a:rPr>
              <a:t>. </a:t>
            </a:r>
            <a:r>
              <a:rPr lang="tr-TR" sz="2400" dirty="0" smtClean="0"/>
              <a:t>Bu nedenle, </a:t>
            </a:r>
            <a:r>
              <a:rPr lang="tr-TR" sz="2400" dirty="0" err="1" smtClean="0"/>
              <a:t>GI’i</a:t>
            </a:r>
            <a:r>
              <a:rPr lang="tr-TR" sz="2400" dirty="0" smtClean="0"/>
              <a:t> yüksek olan beyaz ekmek vb. yiyecekler yerine posa içeriği yüksek, </a:t>
            </a:r>
            <a:r>
              <a:rPr lang="tr-TR" sz="2400" dirty="0" err="1" smtClean="0"/>
              <a:t>GI’i</a:t>
            </a:r>
            <a:r>
              <a:rPr lang="tr-TR" sz="2400" dirty="0" smtClean="0"/>
              <a:t> düşük yiyeceklerin kullanılması önerilmektedir (</a:t>
            </a:r>
            <a:r>
              <a:rPr lang="tr-TR" sz="2400" dirty="0" err="1" smtClean="0"/>
              <a:t>Hodge</a:t>
            </a:r>
            <a:r>
              <a:rPr lang="tr-TR" sz="2400" dirty="0" smtClean="0"/>
              <a:t> ve ark., 2004).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36</a:t>
            </a:fld>
            <a:endParaRPr lang="tr-TR" b="1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0444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611560" y="3140968"/>
            <a:ext cx="77768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	Yapılan bir başka araştırmada ise Tip 2 diyabetli hastalar 2 gruba ayrılmıştır. Birinci gruba 4 hafta süreyle yüksek </a:t>
            </a:r>
            <a:r>
              <a:rPr lang="tr-TR" sz="2000" dirty="0" err="1" smtClean="0"/>
              <a:t>GI’li</a:t>
            </a:r>
            <a:r>
              <a:rPr lang="tr-TR" sz="2000" dirty="0" smtClean="0"/>
              <a:t>, ikinci gruba düşük </a:t>
            </a:r>
            <a:r>
              <a:rPr lang="tr-TR" sz="2000" dirty="0" err="1" smtClean="0"/>
              <a:t>GI’li</a:t>
            </a:r>
            <a:r>
              <a:rPr lang="tr-TR" sz="2000" dirty="0" smtClean="0"/>
              <a:t> diyetler verilmiştir</a:t>
            </a:r>
            <a:r>
              <a:rPr lang="tr-TR" sz="2800" b="1" dirty="0" smtClean="0">
                <a:solidFill>
                  <a:srgbClr val="00B050"/>
                </a:solidFill>
              </a:rPr>
              <a:t>. Düşük </a:t>
            </a:r>
            <a:r>
              <a:rPr lang="tr-TR" sz="2800" b="1" dirty="0" err="1" smtClean="0">
                <a:solidFill>
                  <a:srgbClr val="00B050"/>
                </a:solidFill>
              </a:rPr>
              <a:t>GI’li</a:t>
            </a:r>
            <a:r>
              <a:rPr lang="tr-TR" sz="2800" b="1" dirty="0" smtClean="0">
                <a:solidFill>
                  <a:srgbClr val="00B050"/>
                </a:solidFill>
              </a:rPr>
              <a:t> diyetlerin yüksek </a:t>
            </a:r>
            <a:r>
              <a:rPr lang="tr-TR" sz="2800" b="1" dirty="0" err="1" smtClean="0">
                <a:solidFill>
                  <a:srgbClr val="00B050"/>
                </a:solidFill>
              </a:rPr>
              <a:t>GI’li</a:t>
            </a:r>
            <a:r>
              <a:rPr lang="tr-TR" sz="2800" b="1" dirty="0" smtClean="0">
                <a:solidFill>
                  <a:srgbClr val="00B050"/>
                </a:solidFill>
              </a:rPr>
              <a:t> diyetlerden daha düşük tokluk kan sekeri ve </a:t>
            </a:r>
            <a:r>
              <a:rPr lang="tr-TR" sz="2800" b="1" dirty="0" err="1" smtClean="0">
                <a:solidFill>
                  <a:srgbClr val="00B050"/>
                </a:solidFill>
              </a:rPr>
              <a:t>insülin</a:t>
            </a:r>
            <a:r>
              <a:rPr lang="tr-TR" sz="2800" b="1" dirty="0" smtClean="0">
                <a:solidFill>
                  <a:srgbClr val="00B050"/>
                </a:solidFill>
              </a:rPr>
              <a:t> profili sağladığı tespit edilmiştir</a:t>
            </a:r>
            <a:r>
              <a:rPr lang="tr-TR" sz="2000" dirty="0" smtClean="0"/>
              <a:t>. Bu sonuçlar doğrultusunda, uzun süreli düşük </a:t>
            </a:r>
            <a:r>
              <a:rPr lang="tr-TR" sz="2000" dirty="0" err="1" smtClean="0"/>
              <a:t>GI’li</a:t>
            </a:r>
            <a:r>
              <a:rPr lang="tr-TR" sz="2000" dirty="0" smtClean="0"/>
              <a:t> diyetin diyabetten korunmada önemli rolü olduğu söylenebilir (</a:t>
            </a:r>
            <a:r>
              <a:rPr lang="tr-TR" sz="2000" dirty="0" err="1" smtClean="0"/>
              <a:t>Rizkalla</a:t>
            </a:r>
            <a:r>
              <a:rPr lang="tr-TR" sz="2000" dirty="0" smtClean="0"/>
              <a:t> ve ark., 2004).</a:t>
            </a:r>
          </a:p>
          <a:p>
            <a:endParaRPr lang="tr-TR" sz="20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37</a:t>
            </a:fld>
            <a:endParaRPr lang="tr-TR" b="1" dirty="0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4294967295"/>
          </p:nvPr>
        </p:nvSpPr>
        <p:spPr>
          <a:xfrm>
            <a:off x="357158" y="1643050"/>
            <a:ext cx="8640762" cy="5429027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1"/>
                </a:solidFill>
              </a:rPr>
              <a:t>Kepekçi ve ark. (1991) yaptıkları araştırmaya göre, </a:t>
            </a:r>
            <a:r>
              <a:rPr lang="tr-TR" sz="3600" b="1" dirty="0" smtClean="0">
                <a:solidFill>
                  <a:srgbClr val="00B050"/>
                </a:solidFill>
              </a:rPr>
              <a:t>Antep fıstığının bileşimindeki tekli doymamış yağ asitlerinin etkisiyle düşük </a:t>
            </a:r>
            <a:r>
              <a:rPr lang="tr-TR" sz="3600" b="1" dirty="0" err="1" smtClean="0">
                <a:solidFill>
                  <a:srgbClr val="00B050"/>
                </a:solidFill>
              </a:rPr>
              <a:t>GI’e</a:t>
            </a:r>
            <a:r>
              <a:rPr lang="tr-TR" sz="3600" b="1" dirty="0" smtClean="0">
                <a:solidFill>
                  <a:srgbClr val="00B050"/>
                </a:solidFill>
              </a:rPr>
              <a:t> sahip olduğunu </a:t>
            </a:r>
            <a:r>
              <a:rPr lang="tr-TR" sz="3200" dirty="0" smtClean="0">
                <a:solidFill>
                  <a:schemeClr val="accent1"/>
                </a:solidFill>
              </a:rPr>
              <a:t>ve diyabet hastalarının diyetlerinde Antep fıstığının yer alabileceğini bildirmişlerdir. </a:t>
            </a:r>
          </a:p>
          <a:p>
            <a:endParaRPr lang="tr-TR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</a:rPr>
              <a:t>	</a:t>
            </a:r>
          </a:p>
          <a:p>
            <a:pPr>
              <a:buNone/>
            </a:pPr>
            <a:endParaRPr lang="tr-TR" dirty="0" smtClean="0">
              <a:solidFill>
                <a:schemeClr val="accent1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38</a:t>
            </a:fld>
            <a:endParaRPr lang="tr-TR" b="1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latin typeface="Arial" pitchFamily="34" charset="0"/>
                <a:cs typeface="Arial" pitchFamily="34" charset="0"/>
              </a:rPr>
              <a:t>K.DİĞDEM ÖZKAHYA</a:t>
            </a:r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tr-TR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42910" y="2143116"/>
            <a:ext cx="82868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Kalp - Damar Hastalıkları </a:t>
            </a:r>
          </a:p>
          <a:p>
            <a:pPr algn="ctr"/>
            <a:r>
              <a:rPr lang="tr-TR" sz="5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 </a:t>
            </a:r>
          </a:p>
          <a:p>
            <a:pPr algn="ctr"/>
            <a:r>
              <a:rPr lang="tr-TR" sz="54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Glisemik</a:t>
            </a:r>
            <a:r>
              <a:rPr lang="tr-TR" sz="5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İndeks </a:t>
            </a:r>
            <a:r>
              <a:rPr lang="tr-TR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tr-TR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err="1" smtClean="0"/>
              <a:t>Glisemik</a:t>
            </a:r>
            <a:r>
              <a:rPr lang="tr-TR" sz="4000" b="1" dirty="0" smtClean="0"/>
              <a:t> İndeksi değerlendirmek için izlenen yol şöyledir;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</a:rPr>
              <a:t>	Sağlıklı kişilere belirli miktarda karbonhidrat (50 gram) içeren besinler verilir ve 2 saat süresince bakılan kan şekerlerinden elde edilen eğrinin altındaki alan ölçülür.Genellikle </a:t>
            </a:r>
            <a:r>
              <a:rPr lang="tr-TR" b="1" dirty="0" smtClean="0">
                <a:solidFill>
                  <a:schemeClr val="accent1"/>
                </a:solidFill>
              </a:rPr>
              <a:t>beyaz ekmek </a:t>
            </a:r>
            <a:r>
              <a:rPr lang="tr-TR" dirty="0" smtClean="0">
                <a:solidFill>
                  <a:schemeClr val="accent1"/>
                </a:solidFill>
              </a:rPr>
              <a:t>referans besin (Gİ=100) olarak kabul edilir ve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indeksi ölçülecek besin, bu değerlerle karşılaştırılır.Referans besin olarak </a:t>
            </a:r>
            <a:r>
              <a:rPr lang="tr-TR" b="1" dirty="0" smtClean="0">
                <a:solidFill>
                  <a:schemeClr val="accent1"/>
                </a:solidFill>
              </a:rPr>
              <a:t>glikozun </a:t>
            </a:r>
            <a:r>
              <a:rPr lang="tr-TR" dirty="0" smtClean="0">
                <a:solidFill>
                  <a:schemeClr val="accent1"/>
                </a:solidFill>
              </a:rPr>
              <a:t>kabul edildiği çalışmalarda vardır.</a:t>
            </a:r>
          </a:p>
          <a:p>
            <a:endParaRPr lang="tr-TR" dirty="0"/>
          </a:p>
        </p:txBody>
      </p:sp>
      <p:sp>
        <p:nvSpPr>
          <p:cNvPr id="1025" name="AutoShape 1"/>
          <p:cNvSpPr>
            <a:spLocks noChangeShapeType="1"/>
          </p:cNvSpPr>
          <p:nvPr/>
        </p:nvSpPr>
        <p:spPr bwMode="auto">
          <a:xfrm>
            <a:off x="319088" y="100013"/>
            <a:ext cx="5873750" cy="206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57158" y="4643446"/>
          <a:ext cx="8572560" cy="114300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572560"/>
              </a:tblGrid>
              <a:tr h="11430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200" dirty="0"/>
                        <a:t>	</a:t>
                      </a:r>
                      <a:r>
                        <a:rPr lang="tr-TR" sz="1400" dirty="0"/>
                        <a:t>Test edilen besinin 50 gr karbonhidratına oluşan glikoz yanıt için eğri altında kalan alan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/>
                        <a:t>GI=  	</a:t>
                      </a:r>
                      <a:r>
                        <a:rPr lang="tr-TR" sz="1400" dirty="0" smtClean="0"/>
                        <a:t>                                                                                                                                                            x 100</a:t>
                      </a:r>
                      <a:r>
                        <a:rPr lang="tr-TR" sz="1400" dirty="0"/>
                        <a:t>					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/>
                        <a:t>	 Referans besinin 50 g karbonhidratına oluşan glikoz yanıtı için eğri altında kalan alan</a:t>
                      </a:r>
                      <a:endParaRPr lang="tr-TR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285852" y="5000636"/>
            <a:ext cx="678661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4</a:t>
            </a:fld>
            <a:endParaRPr lang="tr-TR" b="1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8351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67544" y="3717032"/>
            <a:ext cx="8229600" cy="2880320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1420 </a:t>
            </a:r>
            <a:r>
              <a:rPr lang="tr-TR" dirty="0" err="1" smtClean="0">
                <a:solidFill>
                  <a:schemeClr val="accent1"/>
                </a:solidFill>
              </a:rPr>
              <a:t>yetiskin</a:t>
            </a:r>
            <a:r>
              <a:rPr lang="tr-TR" dirty="0" smtClean="0">
                <a:solidFill>
                  <a:schemeClr val="accent1"/>
                </a:solidFill>
              </a:rPr>
              <a:t> birey üzerinde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yapılan bir araştırmada, her iki cinsiyette de </a:t>
            </a:r>
            <a:r>
              <a:rPr lang="tr-TR" b="1" dirty="0" smtClean="0">
                <a:solidFill>
                  <a:schemeClr val="accent3"/>
                </a:solidFill>
              </a:rPr>
              <a:t>diyet </a:t>
            </a:r>
            <a:r>
              <a:rPr lang="tr-TR" b="1" dirty="0" err="1" smtClean="0">
                <a:solidFill>
                  <a:schemeClr val="accent3"/>
                </a:solidFill>
              </a:rPr>
              <a:t>GI’i</a:t>
            </a:r>
            <a:r>
              <a:rPr lang="tr-TR" b="1" dirty="0" smtClean="0">
                <a:solidFill>
                  <a:schemeClr val="accent3"/>
                </a:solidFill>
              </a:rPr>
              <a:t> ile serum HDL-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 düzeyi arasında önemli düzeyde negatif ilişki olduğu saptanmıştır. Ancak, toplam 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 ve LDL-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 arasında bir ilişki olmadığı ortaya konulmuştur </a:t>
            </a:r>
            <a:r>
              <a:rPr lang="tr-TR" dirty="0" smtClean="0">
                <a:solidFill>
                  <a:schemeClr val="accent1"/>
                </a:solidFill>
              </a:rPr>
              <a:t>(</a:t>
            </a:r>
            <a:r>
              <a:rPr lang="tr-TR" dirty="0" err="1" smtClean="0">
                <a:solidFill>
                  <a:schemeClr val="accent1"/>
                </a:solidFill>
              </a:rPr>
              <a:t>Frost</a:t>
            </a:r>
            <a:r>
              <a:rPr lang="tr-TR" dirty="0" smtClean="0">
                <a:solidFill>
                  <a:schemeClr val="accent1"/>
                </a:solidFill>
              </a:rPr>
              <a:t> ve ark, 1999). 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244408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40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67544" y="3573016"/>
            <a:ext cx="8229600" cy="2697162"/>
          </a:xfrm>
        </p:spPr>
        <p:txBody>
          <a:bodyPr/>
          <a:lstStyle/>
          <a:p>
            <a:r>
              <a:rPr lang="tr-TR" dirty="0" err="1" smtClean="0">
                <a:solidFill>
                  <a:schemeClr val="accent1"/>
                </a:solidFill>
              </a:rPr>
              <a:t>Levitan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ve ark. (2008)’</a:t>
            </a:r>
            <a:r>
              <a:rPr lang="tr-TR" dirty="0" err="1" smtClean="0">
                <a:solidFill>
                  <a:schemeClr val="accent1"/>
                </a:solidFill>
              </a:rPr>
              <a:t>nın</a:t>
            </a:r>
            <a:r>
              <a:rPr lang="tr-TR" dirty="0" smtClean="0">
                <a:solidFill>
                  <a:schemeClr val="accent1"/>
                </a:solidFill>
              </a:rPr>
              <a:t> 18137 sağlıklı kadın üzerinde yaptıkları araştırmada ise; </a:t>
            </a:r>
            <a:r>
              <a:rPr lang="tr-TR" b="1" dirty="0" smtClean="0">
                <a:solidFill>
                  <a:schemeClr val="accent3"/>
                </a:solidFill>
              </a:rPr>
              <a:t>diyet </a:t>
            </a:r>
            <a:r>
              <a:rPr lang="tr-TR" b="1" dirty="0" err="1" smtClean="0">
                <a:solidFill>
                  <a:schemeClr val="accent3"/>
                </a:solidFill>
              </a:rPr>
              <a:t>GI’i</a:t>
            </a:r>
            <a:r>
              <a:rPr lang="tr-TR" b="1" dirty="0" smtClean="0">
                <a:solidFill>
                  <a:schemeClr val="accent3"/>
                </a:solidFill>
              </a:rPr>
              <a:t> ile HDL 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, LDL 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, HDL/LDL 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 oranı ve </a:t>
            </a:r>
            <a:r>
              <a:rPr lang="tr-TR" b="1" dirty="0" err="1" smtClean="0">
                <a:solidFill>
                  <a:schemeClr val="accent3"/>
                </a:solidFill>
              </a:rPr>
              <a:t>trigliserit</a:t>
            </a:r>
            <a:r>
              <a:rPr lang="tr-TR" b="1" dirty="0" smtClean="0">
                <a:solidFill>
                  <a:schemeClr val="accent3"/>
                </a:solidFill>
              </a:rPr>
              <a:t>; diyet </a:t>
            </a:r>
            <a:r>
              <a:rPr lang="tr-TR" b="1" dirty="0" err="1" smtClean="0">
                <a:solidFill>
                  <a:schemeClr val="accent3"/>
                </a:solidFill>
              </a:rPr>
              <a:t>GY’ü</a:t>
            </a:r>
            <a:r>
              <a:rPr lang="tr-TR" b="1" dirty="0" smtClean="0">
                <a:solidFill>
                  <a:schemeClr val="accent3"/>
                </a:solidFill>
              </a:rPr>
              <a:t> ile HDL 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, HDL/LDL </a:t>
            </a:r>
            <a:r>
              <a:rPr lang="tr-TR" b="1" dirty="0" err="1" smtClean="0">
                <a:solidFill>
                  <a:schemeClr val="accent3"/>
                </a:solidFill>
              </a:rPr>
              <a:t>kolestrol</a:t>
            </a:r>
            <a:r>
              <a:rPr lang="tr-TR" b="1" dirty="0" smtClean="0">
                <a:solidFill>
                  <a:schemeClr val="accent3"/>
                </a:solidFill>
              </a:rPr>
              <a:t> oranı, </a:t>
            </a:r>
            <a:r>
              <a:rPr lang="tr-TR" b="1" dirty="0" err="1" smtClean="0">
                <a:solidFill>
                  <a:schemeClr val="accent3"/>
                </a:solidFill>
              </a:rPr>
              <a:t>trigliserit</a:t>
            </a:r>
            <a:r>
              <a:rPr lang="tr-TR" b="1" dirty="0" smtClean="0">
                <a:solidFill>
                  <a:schemeClr val="accent3"/>
                </a:solidFill>
              </a:rPr>
              <a:t> arasında önemli ilişkili olduğu saptanmıştır</a:t>
            </a:r>
            <a:r>
              <a:rPr lang="tr-TR" dirty="0" smtClean="0">
                <a:solidFill>
                  <a:schemeClr val="accent1"/>
                </a:solidFill>
              </a:rPr>
              <a:t>.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14347"/>
            <a:ext cx="8280920" cy="2486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41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95536" y="3573016"/>
            <a:ext cx="8229600" cy="3068637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Diğer bir araştırmada, tedavi gören kalp hastalarında düşük </a:t>
            </a:r>
            <a:r>
              <a:rPr lang="tr-TR" dirty="0" err="1" smtClean="0">
                <a:solidFill>
                  <a:schemeClr val="accent1"/>
                </a:solidFill>
              </a:rPr>
              <a:t>GI’li</a:t>
            </a:r>
            <a:r>
              <a:rPr lang="tr-TR" dirty="0" smtClean="0">
                <a:solidFill>
                  <a:schemeClr val="accent1"/>
                </a:solidFill>
              </a:rPr>
              <a:t> diyetin etkisi araştırılmıştır. </a:t>
            </a:r>
            <a:r>
              <a:rPr lang="tr-TR" sz="2600" b="1" dirty="0" smtClean="0">
                <a:solidFill>
                  <a:srgbClr val="00B050"/>
                </a:solidFill>
              </a:rPr>
              <a:t>Kontrol grubuna yeterli ve dengeli beslenme</a:t>
            </a:r>
            <a:r>
              <a:rPr lang="tr-TR" dirty="0" smtClean="0">
                <a:solidFill>
                  <a:schemeClr val="accent1"/>
                </a:solidFill>
              </a:rPr>
              <a:t> tavsiyesi yapılırken, </a:t>
            </a:r>
            <a:r>
              <a:rPr lang="tr-TR" sz="2600" b="1" dirty="0" smtClean="0">
                <a:solidFill>
                  <a:srgbClr val="FF0000"/>
                </a:solidFill>
              </a:rPr>
              <a:t>deney grubuna yeterli ve dengeli beslenme tavsiyesinde düşük </a:t>
            </a:r>
            <a:r>
              <a:rPr lang="tr-TR" sz="2600" b="1" dirty="0" err="1" smtClean="0">
                <a:solidFill>
                  <a:srgbClr val="FF0000"/>
                </a:solidFill>
              </a:rPr>
              <a:t>GI’li</a:t>
            </a:r>
            <a:r>
              <a:rPr lang="tr-TR" sz="2600" b="1" dirty="0" smtClean="0">
                <a:solidFill>
                  <a:srgbClr val="FF0000"/>
                </a:solidFill>
              </a:rPr>
              <a:t> karbonhidratların önemi </a:t>
            </a:r>
            <a:r>
              <a:rPr lang="tr-TR" dirty="0" smtClean="0">
                <a:solidFill>
                  <a:schemeClr val="accent1"/>
                </a:solidFill>
              </a:rPr>
              <a:t>vurgulanmıştır. Bu sayede, </a:t>
            </a:r>
            <a:r>
              <a:rPr lang="tr-TR" b="1" dirty="0" smtClean="0">
                <a:solidFill>
                  <a:schemeClr val="accent1"/>
                </a:solidFill>
              </a:rPr>
              <a:t>kontrol grubuna kıyasla deney grubunda önemli düzeyde daha düşük GI ve daha yüksek posa alımının olduğu saptanmıştır. </a:t>
            </a:r>
            <a:r>
              <a:rPr lang="tr-TR" dirty="0" smtClean="0">
                <a:solidFill>
                  <a:schemeClr val="accent1"/>
                </a:solidFill>
              </a:rPr>
              <a:t>Her iki grupta da </a:t>
            </a:r>
            <a:r>
              <a:rPr lang="tr-TR" dirty="0" err="1" smtClean="0">
                <a:solidFill>
                  <a:schemeClr val="accent1"/>
                </a:solidFill>
              </a:rPr>
              <a:t>lipid</a:t>
            </a:r>
            <a:r>
              <a:rPr lang="tr-TR" dirty="0" smtClean="0">
                <a:solidFill>
                  <a:schemeClr val="accent1"/>
                </a:solidFill>
              </a:rPr>
              <a:t> metabolizmasında önemli bir etki ölçülmemiştir. Bunun diyetle aynı zamanda devam eden ilaç tedavisinden kaynaklandığı ifade edilmiştir (</a:t>
            </a:r>
            <a:r>
              <a:rPr lang="tr-TR" dirty="0" err="1" smtClean="0">
                <a:solidFill>
                  <a:schemeClr val="accent1"/>
                </a:solidFill>
              </a:rPr>
              <a:t>Frost</a:t>
            </a:r>
            <a:r>
              <a:rPr lang="tr-TR" dirty="0" smtClean="0">
                <a:solidFill>
                  <a:schemeClr val="accent1"/>
                </a:solidFill>
              </a:rPr>
              <a:t> ve ark., 2004).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i="1" smtClean="0"/>
              <a:pPr/>
              <a:t>42</a:t>
            </a:fld>
            <a:endParaRPr lang="tr-TR" b="1" i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1"/>
                </a:solidFill>
              </a:rPr>
              <a:t>Genel olarak yapılan </a:t>
            </a:r>
            <a:r>
              <a:rPr lang="tr-TR" sz="2800" dirty="0" err="1" smtClean="0">
                <a:solidFill>
                  <a:schemeClr val="accent1"/>
                </a:solidFill>
              </a:rPr>
              <a:t>araştırmalrda</a:t>
            </a:r>
            <a:r>
              <a:rPr lang="tr-TR" sz="2800" dirty="0" smtClean="0">
                <a:solidFill>
                  <a:schemeClr val="accent1"/>
                </a:solidFill>
              </a:rPr>
              <a:t> kalp damar hastalıkları ile GI arasında etkileşim yeterli ve dengeli beslenme ile kalp damar hastalıkları arasındaki etkileşimden çok farklı bulunmamıştır.</a:t>
            </a:r>
            <a:r>
              <a:rPr lang="tr-TR" sz="2800" dirty="0" err="1" smtClean="0">
                <a:solidFill>
                  <a:schemeClr val="accent1"/>
                </a:solidFill>
              </a:rPr>
              <a:t>GI’i</a:t>
            </a:r>
            <a:r>
              <a:rPr lang="tr-TR" sz="2800" dirty="0" smtClean="0">
                <a:solidFill>
                  <a:schemeClr val="accent1"/>
                </a:solidFill>
              </a:rPr>
              <a:t> düşük ve posa açısından zengin bir diyet kompozisyonu kan </a:t>
            </a:r>
            <a:r>
              <a:rPr lang="tr-TR" sz="2800" dirty="0" err="1" smtClean="0">
                <a:solidFill>
                  <a:schemeClr val="accent1"/>
                </a:solidFill>
              </a:rPr>
              <a:t>lipidlerinde</a:t>
            </a:r>
            <a:r>
              <a:rPr lang="tr-TR" sz="2800" dirty="0" smtClean="0">
                <a:solidFill>
                  <a:schemeClr val="accent1"/>
                </a:solidFill>
              </a:rPr>
              <a:t> önemli derecede değişiklik yaratırken aynı düşüş eğimli grafiği yeterli ve dengeli beslenme </a:t>
            </a:r>
            <a:r>
              <a:rPr lang="tr-TR" sz="2800" dirty="0" err="1" smtClean="0">
                <a:solidFill>
                  <a:schemeClr val="accent1"/>
                </a:solidFill>
              </a:rPr>
              <a:t>durumundada</a:t>
            </a:r>
            <a:r>
              <a:rPr lang="tr-TR" sz="2800" dirty="0" smtClean="0">
                <a:solidFill>
                  <a:schemeClr val="accent1"/>
                </a:solidFill>
              </a:rPr>
              <a:t> saptayabiliyoruz.</a:t>
            </a:r>
          </a:p>
          <a:p>
            <a:endParaRPr lang="tr-TR" sz="2800" dirty="0">
              <a:solidFill>
                <a:schemeClr val="accent1"/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43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229600" cy="1111664"/>
          </a:xfrm>
        </p:spPr>
        <p:txBody>
          <a:bodyPr>
            <a:noAutofit/>
          </a:bodyPr>
          <a:lstStyle/>
          <a:p>
            <a:r>
              <a:rPr lang="tr-TR" sz="60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tr-TR" sz="60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tr-TR" sz="6000" dirty="0" err="1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Sismanlık</a:t>
            </a:r>
            <a:r>
              <a:rPr lang="tr-TR" sz="60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ve </a:t>
            </a:r>
            <a:r>
              <a:rPr lang="tr-TR" sz="6000" dirty="0" err="1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Glisemik</a:t>
            </a:r>
            <a:r>
              <a:rPr lang="tr-TR" sz="60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  <a:t> İndeks</a:t>
            </a:r>
            <a:br>
              <a:rPr lang="tr-TR" sz="6000" dirty="0" smtClean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tr-TR" sz="6000" dirty="0"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914400" y="3213100"/>
            <a:ext cx="8229600" cy="2663825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Fareler üzerinde yapılan iki farklı araştırmada, aynı vücut ağırlığına sahip iki grup fareden 1. grup düşük, 2. grup yüksek </a:t>
            </a:r>
            <a:r>
              <a:rPr lang="tr-TR" dirty="0" err="1" smtClean="0">
                <a:solidFill>
                  <a:schemeClr val="accent1"/>
                </a:solidFill>
              </a:rPr>
              <a:t>GI’li</a:t>
            </a:r>
            <a:r>
              <a:rPr lang="tr-TR" dirty="0" smtClean="0">
                <a:solidFill>
                  <a:schemeClr val="accent1"/>
                </a:solidFill>
              </a:rPr>
              <a:t> diyet ile beslenmiştir. </a:t>
            </a:r>
            <a:r>
              <a:rPr lang="tr-TR" sz="2800" b="1" dirty="0" smtClean="0">
                <a:solidFill>
                  <a:schemeClr val="accent3"/>
                </a:solidFill>
              </a:rPr>
              <a:t>Yüksek </a:t>
            </a:r>
            <a:r>
              <a:rPr lang="tr-TR" sz="2800" b="1" dirty="0" err="1" smtClean="0">
                <a:solidFill>
                  <a:schemeClr val="accent3"/>
                </a:solidFill>
              </a:rPr>
              <a:t>GI’li</a:t>
            </a:r>
            <a:r>
              <a:rPr lang="tr-TR" sz="2800" b="1" dirty="0" smtClean="0">
                <a:solidFill>
                  <a:schemeClr val="accent3"/>
                </a:solidFill>
              </a:rPr>
              <a:t> diyetle beslenen farelerin daha fazla kilo aldıkları belirlenmiştir </a:t>
            </a:r>
            <a:r>
              <a:rPr lang="tr-TR" dirty="0" smtClean="0">
                <a:solidFill>
                  <a:schemeClr val="accent1"/>
                </a:solidFill>
              </a:rPr>
              <a:t>(</a:t>
            </a:r>
            <a:r>
              <a:rPr lang="tr-TR" dirty="0" err="1" smtClean="0">
                <a:solidFill>
                  <a:schemeClr val="accent1"/>
                </a:solidFill>
              </a:rPr>
              <a:t>Pawlak</a:t>
            </a:r>
            <a:r>
              <a:rPr lang="tr-TR" dirty="0" smtClean="0">
                <a:solidFill>
                  <a:schemeClr val="accent1"/>
                </a:solidFill>
              </a:rPr>
              <a:t> ve ark., 2004 , </a:t>
            </a:r>
            <a:r>
              <a:rPr lang="tr-TR" dirty="0" err="1" smtClean="0">
                <a:solidFill>
                  <a:schemeClr val="accent1"/>
                </a:solidFill>
              </a:rPr>
              <a:t>Scribner</a:t>
            </a:r>
            <a:r>
              <a:rPr lang="tr-TR" dirty="0" smtClean="0">
                <a:solidFill>
                  <a:schemeClr val="accent1"/>
                </a:solidFill>
              </a:rPr>
              <a:t> ve ark.,2008). 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45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95536" y="1556792"/>
            <a:ext cx="8229600" cy="3052763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Abete</a:t>
            </a:r>
            <a:r>
              <a:rPr lang="tr-TR" dirty="0" smtClean="0">
                <a:solidFill>
                  <a:schemeClr val="accent1"/>
                </a:solidFill>
              </a:rPr>
              <a:t> ve ark. (2008)’</a:t>
            </a:r>
            <a:r>
              <a:rPr lang="tr-TR" dirty="0" err="1" smtClean="0">
                <a:solidFill>
                  <a:schemeClr val="accent1"/>
                </a:solidFill>
              </a:rPr>
              <a:t>nın</a:t>
            </a:r>
            <a:r>
              <a:rPr lang="tr-TR" dirty="0" smtClean="0">
                <a:solidFill>
                  <a:schemeClr val="accent1"/>
                </a:solidFill>
              </a:rPr>
              <a:t> 32 birey üzerinde yürüttükleri araştırmada bireylere enerji değeri %30 azaltılmış iki farklı diyet uygulanmış ve birinci gruba yüksek, diğer gruba düşük </a:t>
            </a:r>
            <a:r>
              <a:rPr lang="tr-TR" dirty="0" err="1" smtClean="0">
                <a:solidFill>
                  <a:schemeClr val="accent1"/>
                </a:solidFill>
              </a:rPr>
              <a:t>GI’li</a:t>
            </a:r>
            <a:r>
              <a:rPr lang="tr-TR" dirty="0" smtClean="0">
                <a:solidFill>
                  <a:schemeClr val="accent1"/>
                </a:solidFill>
              </a:rPr>
              <a:t> diyet 8 hafta boyunca verilmiştir</a:t>
            </a:r>
            <a:r>
              <a:rPr lang="tr-TR" sz="3200" b="1" dirty="0" smtClean="0">
                <a:solidFill>
                  <a:schemeClr val="accent3"/>
                </a:solidFill>
              </a:rPr>
              <a:t>. </a:t>
            </a:r>
            <a:r>
              <a:rPr lang="tr-TR" sz="3200" b="1" dirty="0" err="1" smtClean="0">
                <a:solidFill>
                  <a:schemeClr val="accent3"/>
                </a:solidFill>
              </a:rPr>
              <a:t>Düsük</a:t>
            </a:r>
            <a:r>
              <a:rPr lang="tr-TR" sz="3200" b="1" dirty="0" smtClean="0">
                <a:solidFill>
                  <a:schemeClr val="accent3"/>
                </a:solidFill>
              </a:rPr>
              <a:t> </a:t>
            </a:r>
            <a:r>
              <a:rPr lang="tr-TR" sz="3200" b="1" dirty="0" err="1" smtClean="0">
                <a:solidFill>
                  <a:schemeClr val="accent3"/>
                </a:solidFill>
              </a:rPr>
              <a:t>GI’li</a:t>
            </a:r>
            <a:r>
              <a:rPr lang="tr-TR" sz="3200" b="1" dirty="0" smtClean="0">
                <a:solidFill>
                  <a:schemeClr val="accent3"/>
                </a:solidFill>
              </a:rPr>
              <a:t> diyet tüketenlerin ağırlık kaybının önemli düzeyde fazla olduğu, ancak ağırlık kaybında posa tüketiminin etkisinin de olabileceği vurgulanmıştır.</a:t>
            </a:r>
            <a:endParaRPr lang="tr-TR" b="1" dirty="0" smtClean="0">
              <a:solidFill>
                <a:schemeClr val="accent3"/>
              </a:solidFill>
            </a:endParaRP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>
                <a:solidFill>
                  <a:schemeClr val="accent1"/>
                </a:solidFill>
              </a:rPr>
              <a:pPr/>
              <a:t>46</a:t>
            </a:fld>
            <a:endParaRPr lang="tr-TR" b="1" dirty="0">
              <a:solidFill>
                <a:schemeClr val="accent1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chemeClr val="accent1"/>
                </a:solidFill>
              </a:rPr>
              <a:t>K.DİĞDEM ÖZKAHYA</a:t>
            </a:r>
            <a:endParaRPr lang="tr-TR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tr-TR" smtClean="0">
                <a:solidFill>
                  <a:schemeClr val="accent1"/>
                </a:solidFill>
              </a:rPr>
              <a:t>Öğün </a:t>
            </a:r>
            <a:r>
              <a:rPr lang="tr-TR" dirty="0" err="1" smtClean="0">
                <a:solidFill>
                  <a:schemeClr val="accent1"/>
                </a:solidFill>
              </a:rPr>
              <a:t>GY’nün</a:t>
            </a:r>
            <a:r>
              <a:rPr lang="tr-TR" dirty="0" smtClean="0">
                <a:solidFill>
                  <a:schemeClr val="accent1"/>
                </a:solidFill>
              </a:rPr>
              <a:t> çocukluk çağı şişmanlığı ile ilişkisini belirlemek amacıyla Hong-Kong’da 6-7 yaslarında 316 çocuk üzerinde yürütülen bir diğer araştırmada; 3 günlük besin tüketimi ile her öğünün </a:t>
            </a:r>
            <a:r>
              <a:rPr lang="tr-TR" dirty="0" err="1" smtClean="0">
                <a:solidFill>
                  <a:schemeClr val="accent1"/>
                </a:solidFill>
              </a:rPr>
              <a:t>GY’ü</a:t>
            </a:r>
            <a:r>
              <a:rPr lang="tr-TR" dirty="0" smtClean="0">
                <a:solidFill>
                  <a:schemeClr val="accent1"/>
                </a:solidFill>
              </a:rPr>
              <a:t> hesaplanmıştır. Her öğünün ortalama </a:t>
            </a:r>
            <a:r>
              <a:rPr lang="tr-TR" dirty="0" err="1" smtClean="0">
                <a:solidFill>
                  <a:schemeClr val="accent1"/>
                </a:solidFill>
              </a:rPr>
              <a:t>GY’ü</a:t>
            </a:r>
            <a:r>
              <a:rPr lang="tr-TR" dirty="0" smtClean="0">
                <a:solidFill>
                  <a:schemeClr val="accent1"/>
                </a:solidFill>
              </a:rPr>
              <a:t> ve diğer diyet parametreleri karşılaştırıldığında</a:t>
            </a:r>
            <a:r>
              <a:rPr lang="tr-TR" sz="2800" b="1" dirty="0" smtClean="0">
                <a:solidFill>
                  <a:schemeClr val="accent3"/>
                </a:solidFill>
              </a:rPr>
              <a:t>; öğün </a:t>
            </a:r>
            <a:r>
              <a:rPr lang="tr-TR" sz="2800" b="1" dirty="0" err="1" smtClean="0">
                <a:solidFill>
                  <a:schemeClr val="accent3"/>
                </a:solidFill>
              </a:rPr>
              <a:t>GY’ü</a:t>
            </a:r>
            <a:r>
              <a:rPr lang="tr-TR" sz="2800" b="1" dirty="0" smtClean="0">
                <a:solidFill>
                  <a:schemeClr val="accent3"/>
                </a:solidFill>
              </a:rPr>
              <a:t> ile çocukluk çağı şişmanlığı arasında ilişkili olmadığı tespit edilmiştir </a:t>
            </a:r>
            <a:r>
              <a:rPr lang="tr-TR" dirty="0" smtClean="0">
                <a:solidFill>
                  <a:schemeClr val="accent1"/>
                </a:solidFill>
              </a:rPr>
              <a:t>(</a:t>
            </a:r>
            <a:r>
              <a:rPr lang="tr-TR" dirty="0" err="1" smtClean="0">
                <a:solidFill>
                  <a:schemeClr val="accent1"/>
                </a:solidFill>
              </a:rPr>
              <a:t>Hui</a:t>
            </a:r>
            <a:r>
              <a:rPr lang="tr-TR" dirty="0" smtClean="0">
                <a:solidFill>
                  <a:schemeClr val="accent1"/>
                </a:solidFill>
              </a:rPr>
              <a:t> ve ark., 2006). 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47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Genel olarak yapılan araştırmalarda </a:t>
            </a:r>
            <a:r>
              <a:rPr lang="tr-TR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GI’in</a:t>
            </a:r>
            <a:r>
              <a:rPr lang="tr-T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obezite</a:t>
            </a:r>
            <a:r>
              <a:rPr lang="tr-T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üzerindeki etkisi kanıtlanmıştır. Ancak </a:t>
            </a:r>
            <a:r>
              <a:rPr lang="tr-TR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GI’i</a:t>
            </a:r>
            <a:r>
              <a:rPr lang="tr-TR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düşük diyet tüketimi ile birlikte diyet kompozisyonundaki yağ, protein ve posa dağılımının da etkili olduğu görülmüştür.</a:t>
            </a:r>
            <a:endParaRPr lang="tr-TR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48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57158" y="1785926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tr-TR" sz="800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tr-TR" sz="800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Kanser ve </a:t>
            </a:r>
            <a:r>
              <a:rPr kumimoji="0" lang="tr-TR" sz="8000" i="0" u="none" strike="noStrike" kern="1200" cap="none" spc="0" normalizeH="0" baseline="0" noProof="0" dirty="0" err="1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Glisemik</a:t>
            </a:r>
            <a:r>
              <a:rPr kumimoji="0" lang="tr-TR" sz="800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İndeks</a:t>
            </a:r>
            <a:br>
              <a:rPr kumimoji="0" lang="tr-TR" sz="8000" i="0" u="none" strike="noStrike" kern="1200" cap="none" spc="0" normalizeH="0" baseline="0" noProof="0" dirty="0" smtClean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tr-TR" sz="8000" i="0" u="none" strike="noStrike" kern="1200" cap="none" spc="0" normalizeH="0" baseline="0" noProof="0" dirty="0">
              <a:ln w="13970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err="1" smtClean="0"/>
              <a:t>Glisemik</a:t>
            </a:r>
            <a:r>
              <a:rPr lang="tr-TR" sz="4000" dirty="0" smtClean="0"/>
              <a:t> İndeksi etkileyen pek çok faktör vardır.</a:t>
            </a:r>
            <a:br>
              <a:rPr lang="tr-TR" sz="4000" dirty="0" smtClean="0"/>
            </a:br>
            <a:r>
              <a:rPr lang="tr-TR" sz="4000" dirty="0" smtClean="0"/>
              <a:t>Bu faktörler ; 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67645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r>
              <a:rPr lang="tr-TR" b="1" dirty="0" smtClean="0"/>
              <a:t>K.DİĞDEM ÖZKAHYA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5868144" y="191683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Besin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ögesi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içeriği</a:t>
            </a:r>
          </a:p>
          <a:p>
            <a:pPr lvl="0">
              <a:buFont typeface="Arial" pitchFamily="34" charset="0"/>
              <a:buChar char="•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Asidite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Besinlerin tüketim hızı</a:t>
            </a:r>
          </a:p>
          <a:p>
            <a:pPr lvl="0"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Pişirme yöntemi ve besin işleme teknikleri</a:t>
            </a:r>
          </a:p>
          <a:p>
            <a:pPr lvl="0"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Besinin emilim ve sindirimi(18)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50</a:t>
            </a:fld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357158" y="2928934"/>
            <a:ext cx="8229600" cy="2841625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Gnagnarella</a:t>
            </a:r>
            <a:r>
              <a:rPr lang="tr-TR" dirty="0" smtClean="0">
                <a:solidFill>
                  <a:schemeClr val="accent1"/>
                </a:solidFill>
              </a:rPr>
              <a:t> ve ark. (2008) kanser ile GI ve GY arasındaki ilişkiyi belirlemek amacıyla yapılmış 39 araştırmayı değerlendirdiklerinde, </a:t>
            </a:r>
            <a:r>
              <a:rPr lang="tr-TR" b="1" dirty="0" smtClean="0">
                <a:solidFill>
                  <a:schemeClr val="accent3"/>
                </a:solidFill>
              </a:rPr>
              <a:t>kolon kanseri ve </a:t>
            </a:r>
            <a:r>
              <a:rPr lang="tr-TR" b="1" dirty="0" err="1" smtClean="0">
                <a:solidFill>
                  <a:schemeClr val="accent3"/>
                </a:solidFill>
              </a:rPr>
              <a:t>endometriyal</a:t>
            </a:r>
            <a:r>
              <a:rPr lang="tr-TR" b="1" dirty="0" smtClean="0">
                <a:solidFill>
                  <a:schemeClr val="accent3"/>
                </a:solidFill>
              </a:rPr>
              <a:t> kanser ile GI ve GY arasında önemli ilişkinin olduğunu</a:t>
            </a:r>
            <a:r>
              <a:rPr lang="tr-TR" dirty="0" smtClean="0">
                <a:solidFill>
                  <a:schemeClr val="accent1"/>
                </a:solidFill>
              </a:rPr>
              <a:t>, göğüs kanseri ile GY arasındaki ilişkinin ise yayınlardaki önyargıya dayandığını bildirmişlerdir. </a:t>
            </a:r>
            <a:r>
              <a:rPr lang="tr-TR" b="1" dirty="0" smtClean="0">
                <a:solidFill>
                  <a:schemeClr val="accent3"/>
                </a:solidFill>
              </a:rPr>
              <a:t>Ayrıca pankreas kanseri ile GI ve GY arasında ilişki bulunmadığını </a:t>
            </a:r>
            <a:r>
              <a:rPr lang="tr-TR" dirty="0" smtClean="0">
                <a:solidFill>
                  <a:schemeClr val="accent1"/>
                </a:solidFill>
              </a:rPr>
              <a:t>da ifade etmişlerdir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7488832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283968" y="764704"/>
            <a:ext cx="4860032" cy="536145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Yapılan bir başka araştırmada, 38451 kadın 7.9 yıl boyunca izlenmiş ve 174 kolon kanseri vakası tespit edilmiştir. Diyetin GY ve </a:t>
            </a:r>
            <a:r>
              <a:rPr lang="tr-TR" dirty="0" err="1" smtClean="0">
                <a:solidFill>
                  <a:schemeClr val="accent1"/>
                </a:solidFill>
              </a:rPr>
              <a:t>GI’i</a:t>
            </a:r>
            <a:r>
              <a:rPr lang="tr-TR" dirty="0" smtClean="0">
                <a:solidFill>
                  <a:schemeClr val="accent1"/>
                </a:solidFill>
              </a:rPr>
              <a:t>, karbonhidrat, posa, posasız karbonhidrat, </a:t>
            </a:r>
            <a:r>
              <a:rPr lang="tr-TR" dirty="0" err="1" smtClean="0">
                <a:solidFill>
                  <a:schemeClr val="accent1"/>
                </a:solidFill>
              </a:rPr>
              <a:t>sükroz</a:t>
            </a:r>
            <a:r>
              <a:rPr lang="tr-TR" dirty="0" smtClean="0">
                <a:solidFill>
                  <a:schemeClr val="accent1"/>
                </a:solidFill>
              </a:rPr>
              <a:t>, früktoz ile kolon kanseri gelişmesi arasındaki ilişki değerlendirilmiştir. </a:t>
            </a:r>
            <a:r>
              <a:rPr lang="tr-TR" sz="2800" b="1" dirty="0" smtClean="0">
                <a:solidFill>
                  <a:schemeClr val="accent3"/>
                </a:solidFill>
              </a:rPr>
              <a:t>Kolon kanseri riskinin artması ile diyetin </a:t>
            </a:r>
            <a:r>
              <a:rPr lang="tr-TR" sz="2800" b="1" dirty="0" err="1" smtClean="0">
                <a:solidFill>
                  <a:schemeClr val="accent3"/>
                </a:solidFill>
              </a:rPr>
              <a:t>GY’ü</a:t>
            </a:r>
            <a:r>
              <a:rPr lang="tr-TR" sz="2800" b="1" dirty="0" smtClean="0">
                <a:solidFill>
                  <a:schemeClr val="accent3"/>
                </a:solidFill>
              </a:rPr>
              <a:t>, toplam karbonhidrat, posasız karbonhidrat ve früktoz arasında önemli ilişkinin olduğu saptanmıştır </a:t>
            </a:r>
            <a:r>
              <a:rPr lang="tr-TR" dirty="0" smtClean="0">
                <a:solidFill>
                  <a:schemeClr val="accent1"/>
                </a:solidFill>
              </a:rPr>
              <a:t>(</a:t>
            </a:r>
            <a:r>
              <a:rPr lang="tr-TR" dirty="0" err="1" smtClean="0">
                <a:solidFill>
                  <a:schemeClr val="accent1"/>
                </a:solidFill>
              </a:rPr>
              <a:t>Higginbotham</a:t>
            </a:r>
            <a:r>
              <a:rPr lang="tr-TR" dirty="0" smtClean="0">
                <a:solidFill>
                  <a:schemeClr val="accent1"/>
                </a:solidFill>
              </a:rPr>
              <a:t> ve ark., 2004). 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3312368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51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1115616" y="1988840"/>
            <a:ext cx="6609928" cy="4525963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Başka bir araştırmada ise; toplam karbonhidrat, seker, posa alımı, GI ve GY ile kolon kanseri arasında bir ilintinin bulunmadığı sonucuna varılmıştır (</a:t>
            </a:r>
            <a:r>
              <a:rPr lang="tr-TR" dirty="0" err="1" smtClean="0">
                <a:solidFill>
                  <a:schemeClr val="accent1"/>
                </a:solidFill>
              </a:rPr>
              <a:t>Kabat</a:t>
            </a:r>
            <a:r>
              <a:rPr lang="tr-TR" dirty="0" smtClean="0">
                <a:solidFill>
                  <a:schemeClr val="accent1"/>
                </a:solidFill>
              </a:rPr>
              <a:t> ve ark., 2008). 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52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pic>
        <p:nvPicPr>
          <p:cNvPr id="92162" name="Picture 2" descr="Question Marks background Stock Photo - 9762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86190"/>
            <a:ext cx="3642119" cy="2431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611560" y="2996952"/>
            <a:ext cx="8229600" cy="3128963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Weijenberg</a:t>
            </a:r>
            <a:r>
              <a:rPr lang="tr-TR" dirty="0" smtClean="0">
                <a:solidFill>
                  <a:schemeClr val="accent1"/>
                </a:solidFill>
              </a:rPr>
              <a:t> ve ark. (2008) Hollanda’da yaptıkları benzer bir araştırmada da diyet </a:t>
            </a:r>
            <a:r>
              <a:rPr lang="tr-TR" dirty="0" err="1" smtClean="0">
                <a:solidFill>
                  <a:schemeClr val="accent1"/>
                </a:solidFill>
              </a:rPr>
              <a:t>GI’i</a:t>
            </a:r>
            <a:r>
              <a:rPr lang="tr-TR" dirty="0" smtClean="0">
                <a:solidFill>
                  <a:schemeClr val="accent1"/>
                </a:solidFill>
              </a:rPr>
              <a:t> ve </a:t>
            </a:r>
            <a:r>
              <a:rPr lang="tr-TR" dirty="0" err="1" smtClean="0">
                <a:solidFill>
                  <a:schemeClr val="accent1"/>
                </a:solidFill>
              </a:rPr>
              <a:t>GY’ü</a:t>
            </a:r>
            <a:r>
              <a:rPr lang="tr-TR" dirty="0" smtClean="0">
                <a:solidFill>
                  <a:schemeClr val="accent1"/>
                </a:solidFill>
              </a:rPr>
              <a:t> ile kolon kanseri arasında bir ilişki olmadığını ifade etmişlerdir. </a:t>
            </a:r>
            <a:r>
              <a:rPr lang="tr-TR" dirty="0" err="1" smtClean="0">
                <a:solidFill>
                  <a:schemeClr val="accent1"/>
                </a:solidFill>
              </a:rPr>
              <a:t>Danimarkada</a:t>
            </a:r>
            <a:r>
              <a:rPr lang="tr-TR" dirty="0" smtClean="0">
                <a:solidFill>
                  <a:schemeClr val="accent1"/>
                </a:solidFill>
              </a:rPr>
              <a:t> yasları 50-65 arasında değişen 23870 kadında </a:t>
            </a:r>
            <a:r>
              <a:rPr lang="tr-TR" dirty="0" err="1" smtClean="0">
                <a:solidFill>
                  <a:schemeClr val="accent1"/>
                </a:solidFill>
              </a:rPr>
              <a:t>menapoz</a:t>
            </a:r>
            <a:r>
              <a:rPr lang="tr-TR" dirty="0" smtClean="0">
                <a:solidFill>
                  <a:schemeClr val="accent1"/>
                </a:solidFill>
              </a:rPr>
              <a:t> sonrası meme kanseri görülme oranı ile diyetsel karbonhidrat alımı arasındaki ilişki incelenmiştir. Çalışma süresince 634 meme kanseri vakası tanımlanmış olup, </a:t>
            </a:r>
            <a:r>
              <a:rPr lang="tr-TR" sz="2600" b="1" dirty="0" smtClean="0">
                <a:solidFill>
                  <a:schemeClr val="accent3"/>
                </a:solidFill>
              </a:rPr>
              <a:t>meme kanseri görülme oranı ile glikoz, früktoz, </a:t>
            </a:r>
            <a:r>
              <a:rPr lang="tr-TR" sz="2600" b="1" dirty="0" err="1" smtClean="0">
                <a:solidFill>
                  <a:schemeClr val="accent3"/>
                </a:solidFill>
              </a:rPr>
              <a:t>sükroz</a:t>
            </a:r>
            <a:r>
              <a:rPr lang="tr-TR" sz="2600" b="1" dirty="0" smtClean="0">
                <a:solidFill>
                  <a:schemeClr val="accent3"/>
                </a:solidFill>
              </a:rPr>
              <a:t>, maltoz, laktoz veya nişasta alımı, GY ve GI arasında ilişki bulunamamıştır </a:t>
            </a:r>
            <a:r>
              <a:rPr lang="tr-TR" dirty="0" smtClean="0">
                <a:solidFill>
                  <a:schemeClr val="accent1"/>
                </a:solidFill>
              </a:rPr>
              <a:t>(</a:t>
            </a:r>
            <a:r>
              <a:rPr lang="tr-TR" dirty="0" err="1" smtClean="0">
                <a:solidFill>
                  <a:schemeClr val="accent1"/>
                </a:solidFill>
              </a:rPr>
              <a:t>Nielsen</a:t>
            </a:r>
            <a:r>
              <a:rPr lang="tr-TR" dirty="0" smtClean="0">
                <a:solidFill>
                  <a:schemeClr val="accent1"/>
                </a:solidFill>
              </a:rPr>
              <a:t> ve ark., 2005). 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1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53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04942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Metin kutusu"/>
          <p:cNvSpPr txBox="1"/>
          <p:nvPr/>
        </p:nvSpPr>
        <p:spPr>
          <a:xfrm>
            <a:off x="714348" y="3000372"/>
            <a:ext cx="73448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İtalya’da yapılan benzer bir araştırmada ise, toplam karbonhidrat alımı ile meme kanseri arasında ilişki bulunmazken, yüksek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GI’li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besin alımı ile meme kanseri arasında önemli ilişkili bulunmuştur. </a:t>
            </a:r>
            <a:r>
              <a:rPr lang="tr-T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Yüksek </a:t>
            </a:r>
            <a:r>
              <a:rPr lang="tr-TR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GY’lü</a:t>
            </a:r>
            <a:r>
              <a:rPr lang="tr-T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diyetin meme kanseri riskini artırabileceği, bu etkinin özellikle </a:t>
            </a:r>
            <a:r>
              <a:rPr lang="tr-TR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menapoz</a:t>
            </a:r>
            <a:r>
              <a:rPr lang="tr-T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öncesinde bulunan ve </a:t>
            </a:r>
            <a:r>
              <a:rPr lang="tr-TR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BKI’i</a:t>
            </a:r>
            <a:r>
              <a:rPr lang="tr-T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normal (BKI =25) olan kadınlarda belirgin olduğu sonucuna varılmıştır (</a:t>
            </a:r>
            <a:r>
              <a:rPr lang="tr-TR" sz="2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Sieri</a:t>
            </a:r>
            <a:r>
              <a:rPr lang="tr-TR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ve ark., 2007). </a:t>
            </a:r>
            <a:endParaRPr lang="tr-TR" sz="24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54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914400" y="3357563"/>
            <a:ext cx="8229600" cy="2913062"/>
          </a:xfrm>
        </p:spPr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Avrupa’da 1992-2004 yılları arasında 288428 kadından ortalama 6.4 yıl içerisinde gelişen 710 vaka üzerinde yapılan çalışma sonucunda, </a:t>
            </a:r>
            <a:r>
              <a:rPr lang="tr-TR" sz="2800" b="1" dirty="0" smtClean="0">
                <a:solidFill>
                  <a:schemeClr val="accent3"/>
                </a:solidFill>
              </a:rPr>
              <a:t>diyet GI ve </a:t>
            </a:r>
            <a:r>
              <a:rPr lang="tr-TR" sz="2800" b="1" dirty="0" err="1" smtClean="0">
                <a:solidFill>
                  <a:schemeClr val="accent3"/>
                </a:solidFill>
              </a:rPr>
              <a:t>GY’ü</a:t>
            </a:r>
            <a:r>
              <a:rPr lang="tr-TR" sz="2800" b="1" dirty="0" smtClean="0">
                <a:solidFill>
                  <a:schemeClr val="accent3"/>
                </a:solidFill>
              </a:rPr>
              <a:t> ile </a:t>
            </a:r>
            <a:r>
              <a:rPr lang="tr-TR" sz="2800" b="1" dirty="0" err="1" smtClean="0">
                <a:solidFill>
                  <a:schemeClr val="accent3"/>
                </a:solidFill>
              </a:rPr>
              <a:t>endometriyal</a:t>
            </a:r>
            <a:r>
              <a:rPr lang="tr-TR" sz="2800" b="1" dirty="0" smtClean="0">
                <a:solidFill>
                  <a:schemeClr val="accent3"/>
                </a:solidFill>
              </a:rPr>
              <a:t> kanser arasında önemli bir ilişki bulunamamıştır </a:t>
            </a:r>
            <a:r>
              <a:rPr lang="tr-TR" dirty="0" smtClean="0">
                <a:solidFill>
                  <a:schemeClr val="accent1"/>
                </a:solidFill>
              </a:rPr>
              <a:t>(</a:t>
            </a:r>
            <a:r>
              <a:rPr lang="tr-TR" dirty="0" err="1" smtClean="0">
                <a:solidFill>
                  <a:schemeClr val="accent1"/>
                </a:solidFill>
              </a:rPr>
              <a:t>Cust</a:t>
            </a:r>
            <a:r>
              <a:rPr lang="tr-TR" dirty="0" smtClean="0">
                <a:solidFill>
                  <a:schemeClr val="accent1"/>
                </a:solidFill>
              </a:rPr>
              <a:t> ve ark., 2007).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55</a:t>
            </a:fld>
            <a:endParaRPr lang="tr-TR" b="1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1"/>
                </a:solidFill>
              </a:rPr>
              <a:t>Genel olarak Kanser ve GI arasındaki ilişki araştırmalarca incelenmiş farklı kanser türlerinde değişiklik olduğu bulunmuştur.Yapılan araştırmaların genelinde basit </a:t>
            </a:r>
            <a:r>
              <a:rPr lang="tr-TR" sz="3200" dirty="0" err="1" smtClean="0">
                <a:solidFill>
                  <a:schemeClr val="accent1"/>
                </a:solidFill>
              </a:rPr>
              <a:t>cho</a:t>
            </a:r>
            <a:r>
              <a:rPr lang="tr-TR" sz="3200" dirty="0" smtClean="0">
                <a:solidFill>
                  <a:schemeClr val="accent1"/>
                </a:solidFill>
              </a:rPr>
              <a:t> tüketiminin fazla yani GI i yüksek diyet içeriğinin kanser oluşumunu tetiklediği kanıtlanmıştır.</a:t>
            </a:r>
            <a:endParaRPr lang="tr-TR" sz="3200" dirty="0">
              <a:solidFill>
                <a:schemeClr val="accent1"/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SONUÇ VE ÖNERİLER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indeks ve </a:t>
            </a:r>
            <a:r>
              <a:rPr lang="tr-TR" dirty="0" err="1" smtClean="0">
                <a:solidFill>
                  <a:schemeClr val="accent1"/>
                </a:solidFill>
              </a:rPr>
              <a:t>glisemik</a:t>
            </a:r>
            <a:r>
              <a:rPr lang="tr-TR" dirty="0" smtClean="0">
                <a:solidFill>
                  <a:schemeClr val="accent1"/>
                </a:solidFill>
              </a:rPr>
              <a:t> yükün sağlığı koruyucu, hastalık semptomlarını azaltıcı ve kronik hastalıkların ilerlemesinde önleyici etkisinin olduğu görülmektedir. Ancak, bazı araştırma sonuçları bu etkiyi desteklememektedir. Bu durum, </a:t>
            </a:r>
            <a:r>
              <a:rPr lang="tr-TR" dirty="0" err="1" smtClean="0">
                <a:solidFill>
                  <a:schemeClr val="accent1"/>
                </a:solidFill>
              </a:rPr>
              <a:t>GI’in</a:t>
            </a:r>
            <a:r>
              <a:rPr lang="tr-TR" dirty="0" smtClean="0">
                <a:solidFill>
                  <a:schemeClr val="accent1"/>
                </a:solidFill>
              </a:rPr>
              <a:t> sağlık üzerindeki etkisi hakkında yeni araştırmalara ihtiyaç olduğunu göstermektedir. 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57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SONUÇ VE ÖNERİLER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solidFill>
                  <a:schemeClr val="accent1"/>
                </a:solidFill>
              </a:rPr>
              <a:t>	</a:t>
            </a:r>
            <a:r>
              <a:rPr lang="tr-TR" b="1" dirty="0" smtClean="0">
                <a:solidFill>
                  <a:schemeClr val="accent3"/>
                </a:solidFill>
              </a:rPr>
              <a:t>Bu sonuçlar doğrultusunda;</a:t>
            </a:r>
          </a:p>
          <a:p>
            <a:r>
              <a:rPr lang="tr-TR" dirty="0" err="1" smtClean="0">
                <a:solidFill>
                  <a:schemeClr val="accent1"/>
                </a:solidFill>
              </a:rPr>
              <a:t>GI’in</a:t>
            </a:r>
            <a:r>
              <a:rPr lang="tr-TR" dirty="0" smtClean="0">
                <a:solidFill>
                  <a:schemeClr val="accent1"/>
                </a:solidFill>
              </a:rPr>
              <a:t> çeşitli hastalıklarla ilişkisi üzerine yeni araştırmalar yapılarak, sonuçların kesinlik kazanması,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GI ölçümü hakkında uluslararası standart geliştirilerek, çeşitli yiyecekler için GI değerlerinin bu standart doğrultusunda açıklanması,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Besinlerin ayrı ayrı veya bir arada tüketilmesi durumunda GI değerindeki değişimlerin belirtilmesi,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Besinlerin GI ve GY etkilerinin birlikte değerlendirilerek aradaki farkın ortaya konulması,</a:t>
            </a:r>
          </a:p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58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59</a:t>
            </a:fld>
            <a:endParaRPr lang="tr-TR" b="1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51521" y="404658"/>
          <a:ext cx="8640958" cy="5688630"/>
        </p:xfrm>
        <a:graphic>
          <a:graphicData uri="http://schemas.openxmlformats.org/drawingml/2006/table">
            <a:tbl>
              <a:tblPr/>
              <a:tblGrid>
                <a:gridCol w="4174023"/>
                <a:gridCol w="1611026"/>
                <a:gridCol w="1391341"/>
                <a:gridCol w="1464568"/>
              </a:tblGrid>
              <a:tr h="90350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</a:t>
                      </a: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Indeks</a:t>
                      </a: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glucose</a:t>
                      </a: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100)</a:t>
                      </a:r>
                      <a:endParaRPr lang="tr-TR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PASTACILIK ÜRÜNLERİ VE EKMEKLER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Muzlu Kek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47±8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Muzlu Kek (şekersiz)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55±10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Pandispanya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46±6</a:t>
                      </a:r>
                      <a:endParaRPr lang="tr-TR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Vanilyalı Pasta</a:t>
                      </a:r>
                      <a:endParaRPr lang="tr-TR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42±4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Elmalı Pasta (şekersiz)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44±6</a:t>
                      </a:r>
                      <a:endParaRPr lang="tr-TR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Elmalı Pasta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48±10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Waffle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Simit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Arpa Ekmeği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34±4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Hamburger Ekmeği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Çavdar Ekmeği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50±4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Beyaz Ekmek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70±0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Tam </a:t>
                      </a: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Buday</a:t>
                      </a: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Ekmeği</a:t>
                      </a:r>
                      <a:endParaRPr lang="tr-TR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71± 2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Piza Ekmeği (beyaz)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Mısır Tortilla (dürüm ekmeği)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47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Buday Tortilla (dürüm ekmeği)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tr-TR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tr-TR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7557" marR="77557" marT="23267" marB="23267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/>
              <a:t>Besinlerin Nişasta Yapısının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Nişastadaki </a:t>
            </a:r>
            <a:r>
              <a:rPr lang="tr-TR" b="1" dirty="0" err="1" smtClean="0">
                <a:solidFill>
                  <a:schemeClr val="accent3"/>
                </a:solidFill>
              </a:rPr>
              <a:t>amiloz</a:t>
            </a:r>
            <a:r>
              <a:rPr lang="tr-TR" b="1" dirty="0" smtClean="0">
                <a:solidFill>
                  <a:schemeClr val="accent3"/>
                </a:solidFill>
              </a:rPr>
              <a:t>/</a:t>
            </a:r>
            <a:r>
              <a:rPr lang="tr-TR" b="1" dirty="0" err="1" smtClean="0">
                <a:solidFill>
                  <a:schemeClr val="accent3"/>
                </a:solidFill>
              </a:rPr>
              <a:t>amilopektin</a:t>
            </a:r>
            <a:r>
              <a:rPr lang="tr-TR" dirty="0" smtClean="0">
                <a:solidFill>
                  <a:schemeClr val="accent1"/>
                </a:solidFill>
              </a:rPr>
              <a:t> oranı önemlidir. Nişastanın suda çözünen bileşeni </a:t>
            </a:r>
            <a:r>
              <a:rPr lang="tr-TR" dirty="0" err="1" smtClean="0">
                <a:solidFill>
                  <a:schemeClr val="accent1"/>
                </a:solidFill>
              </a:rPr>
              <a:t>amilopektin</a:t>
            </a:r>
            <a:r>
              <a:rPr lang="tr-TR" dirty="0" smtClean="0">
                <a:solidFill>
                  <a:schemeClr val="accent1"/>
                </a:solidFill>
              </a:rPr>
              <a:t>, suda çözünmeyen bileşeni ise </a:t>
            </a:r>
            <a:r>
              <a:rPr lang="tr-TR" dirty="0" err="1" smtClean="0">
                <a:solidFill>
                  <a:schemeClr val="accent1"/>
                </a:solidFill>
              </a:rPr>
              <a:t>amilozdur</a:t>
            </a:r>
            <a:r>
              <a:rPr lang="tr-TR" dirty="0" smtClean="0">
                <a:solidFill>
                  <a:schemeClr val="accent1"/>
                </a:solidFill>
              </a:rPr>
              <a:t> . Nişasta granüllerinin sindirilebilirliğinin nişastanın kaynağına, besin prosesine ve depolama şartlarına göre farklılaştığı yapılan in-</a:t>
            </a:r>
            <a:r>
              <a:rPr lang="tr-TR" dirty="0" err="1" smtClean="0">
                <a:solidFill>
                  <a:schemeClr val="accent1"/>
                </a:solidFill>
              </a:rPr>
              <a:t>vivo</a:t>
            </a:r>
            <a:r>
              <a:rPr lang="tr-TR" dirty="0" smtClean="0">
                <a:solidFill>
                  <a:schemeClr val="accent1"/>
                </a:solidFill>
              </a:rPr>
              <a:t> ve in-</a:t>
            </a:r>
            <a:r>
              <a:rPr lang="tr-TR" dirty="0" err="1" smtClean="0">
                <a:solidFill>
                  <a:schemeClr val="accent1"/>
                </a:solidFill>
              </a:rPr>
              <a:t>vitro</a:t>
            </a:r>
            <a:r>
              <a:rPr lang="tr-TR" dirty="0" smtClean="0">
                <a:solidFill>
                  <a:schemeClr val="accent1"/>
                </a:solidFill>
              </a:rPr>
              <a:t> çalışmalarda gösterilmiştir</a:t>
            </a:r>
            <a:r>
              <a:rPr lang="tr-TR" dirty="0" smtClean="0"/>
              <a:t>. </a:t>
            </a:r>
          </a:p>
          <a:p>
            <a:r>
              <a:rPr lang="tr-TR" dirty="0" smtClean="0">
                <a:solidFill>
                  <a:schemeClr val="accent1"/>
                </a:solidFill>
              </a:rPr>
              <a:t>Nişastadaki </a:t>
            </a:r>
            <a:r>
              <a:rPr lang="tr-TR" dirty="0" err="1" smtClean="0">
                <a:solidFill>
                  <a:schemeClr val="accent1"/>
                </a:solidFill>
              </a:rPr>
              <a:t>amiloz</a:t>
            </a:r>
            <a:r>
              <a:rPr lang="tr-TR" dirty="0" smtClean="0">
                <a:solidFill>
                  <a:schemeClr val="accent1"/>
                </a:solidFill>
              </a:rPr>
              <a:t>/</a:t>
            </a:r>
            <a:r>
              <a:rPr lang="tr-TR" dirty="0" err="1" smtClean="0">
                <a:solidFill>
                  <a:schemeClr val="accent1"/>
                </a:solidFill>
              </a:rPr>
              <a:t>amilopektin</a:t>
            </a:r>
            <a:r>
              <a:rPr lang="tr-TR" dirty="0" smtClean="0">
                <a:solidFill>
                  <a:schemeClr val="accent1"/>
                </a:solidFill>
              </a:rPr>
              <a:t> oranı önemlidir. Bir yiyecekte </a:t>
            </a:r>
            <a:r>
              <a:rPr lang="tr-TR" dirty="0" err="1" smtClean="0">
                <a:solidFill>
                  <a:schemeClr val="accent1"/>
                </a:solidFill>
              </a:rPr>
              <a:t>amiloz</a:t>
            </a:r>
            <a:r>
              <a:rPr lang="tr-TR" dirty="0" smtClean="0">
                <a:solidFill>
                  <a:schemeClr val="accent1"/>
                </a:solidFill>
              </a:rPr>
              <a:t> oranının yükselmesi </a:t>
            </a:r>
            <a:r>
              <a:rPr lang="tr-TR" b="1" dirty="0" err="1" smtClean="0">
                <a:solidFill>
                  <a:schemeClr val="accent1"/>
                </a:solidFill>
              </a:rPr>
              <a:t>GI’i</a:t>
            </a:r>
            <a:r>
              <a:rPr lang="tr-TR" b="1" dirty="0" smtClean="0">
                <a:solidFill>
                  <a:schemeClr val="accent1"/>
                </a:solidFill>
              </a:rPr>
              <a:t> düşürür</a:t>
            </a:r>
            <a:r>
              <a:rPr lang="tr-TR" dirty="0" smtClean="0">
                <a:solidFill>
                  <a:schemeClr val="accent1"/>
                </a:solidFill>
              </a:rPr>
              <a:t>. </a:t>
            </a:r>
            <a:r>
              <a:rPr lang="tr-TR" dirty="0" err="1" smtClean="0">
                <a:solidFill>
                  <a:schemeClr val="accent1"/>
                </a:solidFill>
              </a:rPr>
              <a:t>Amilozun</a:t>
            </a:r>
            <a:r>
              <a:rPr lang="tr-TR" dirty="0" smtClean="0">
                <a:solidFill>
                  <a:schemeClr val="accent1"/>
                </a:solidFill>
              </a:rPr>
              <a:t> α-amilazla hidrolizi sonucu daha az sayıda glikoz </a:t>
            </a:r>
            <a:r>
              <a:rPr lang="tr-TR" dirty="0" err="1" smtClean="0">
                <a:solidFill>
                  <a:schemeClr val="accent1"/>
                </a:solidFill>
              </a:rPr>
              <a:t>olusur</a:t>
            </a:r>
            <a:r>
              <a:rPr lang="tr-TR" dirty="0" smtClean="0">
                <a:solidFill>
                  <a:schemeClr val="accent1"/>
                </a:solidFill>
              </a:rPr>
              <a:t>, bu sayede </a:t>
            </a:r>
            <a:r>
              <a:rPr lang="tr-TR" b="1" dirty="0" err="1" smtClean="0">
                <a:solidFill>
                  <a:schemeClr val="accent1"/>
                </a:solidFill>
              </a:rPr>
              <a:t>GI’i</a:t>
            </a:r>
            <a:r>
              <a:rPr lang="tr-TR" b="1" dirty="0" smtClean="0">
                <a:solidFill>
                  <a:schemeClr val="accent1"/>
                </a:solidFill>
              </a:rPr>
              <a:t> düşüktür.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</a:t>
            </a:fld>
            <a:endParaRPr lang="tr-TR" b="1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>
          <a:xfrm>
            <a:off x="2382251" y="6110988"/>
            <a:ext cx="4344180" cy="763325"/>
          </a:xfrm>
        </p:spPr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006500" y="6110988"/>
            <a:ext cx="3200976" cy="763325"/>
          </a:xfrm>
        </p:spPr>
        <p:txBody>
          <a:bodyPr/>
          <a:lstStyle/>
          <a:p>
            <a:fld id="{A9B52548-4A35-4874-9FDC-810D2178D150}" type="slidenum">
              <a:rPr lang="tr-TR" b="1" smtClean="0"/>
              <a:pPr/>
              <a:t>60</a:t>
            </a:fld>
            <a:endParaRPr lang="tr-TR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7501" y="764703"/>
          <a:ext cx="8856986" cy="4752531"/>
        </p:xfrm>
        <a:graphic>
          <a:graphicData uri="http://schemas.openxmlformats.org/drawingml/2006/table">
            <a:tbl>
              <a:tblPr/>
              <a:tblGrid>
                <a:gridCol w="2952331"/>
                <a:gridCol w="1800200"/>
                <a:gridCol w="1944216"/>
                <a:gridCol w="2160239"/>
              </a:tblGrid>
              <a:tr h="150010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 Indeks</a:t>
                      </a:r>
                      <a:b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(glucose = 100)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3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İÇECEKLER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3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Coca Cola®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3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Fanta®,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68±6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3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Elma Suyu (şekersiz)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40±1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3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Geyfurt Suyu (şekersiz)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3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Portakal Suyu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33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Domates Suyu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38±4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Oval"/>
          <p:cNvSpPr/>
          <p:nvPr/>
        </p:nvSpPr>
        <p:spPr>
          <a:xfrm>
            <a:off x="0" y="4365104"/>
            <a:ext cx="2123728" cy="576064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7" name="6 Oval"/>
          <p:cNvSpPr/>
          <p:nvPr/>
        </p:nvSpPr>
        <p:spPr>
          <a:xfrm>
            <a:off x="0" y="3501008"/>
            <a:ext cx="2123728" cy="576064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8" name="7 Oval"/>
          <p:cNvSpPr/>
          <p:nvPr/>
        </p:nvSpPr>
        <p:spPr>
          <a:xfrm>
            <a:off x="2771800" y="3573016"/>
            <a:ext cx="1440160" cy="576064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9" name="8 Oval"/>
          <p:cNvSpPr/>
          <p:nvPr/>
        </p:nvSpPr>
        <p:spPr>
          <a:xfrm>
            <a:off x="2771800" y="4437112"/>
            <a:ext cx="1440160" cy="576064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61</a:t>
            </a:fld>
            <a:endParaRPr lang="tr-TR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79510" y="188634"/>
          <a:ext cx="8784978" cy="5904661"/>
        </p:xfrm>
        <a:graphic>
          <a:graphicData uri="http://schemas.openxmlformats.org/drawingml/2006/table">
            <a:tbl>
              <a:tblPr/>
              <a:tblGrid>
                <a:gridCol w="5216936"/>
                <a:gridCol w="1105564"/>
                <a:gridCol w="1357859"/>
                <a:gridCol w="1104619"/>
              </a:tblGrid>
              <a:tr h="1106511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 Indeks</a:t>
                      </a:r>
                      <a:b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(glucose = 100)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KAHVALTILIK HUBUBUBAT ve İLGİLİ ÜRÜNLER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Mısır Gevreği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81±3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Müsli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66±9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Yulaf Ezmesi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Buday Patlağı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74±7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Kahvaltılık Gevrek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434854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KURUBAKLAGİLLER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Arpa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25±1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Koçanlı Tatlı Mısır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Kuskus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Beyaz Pirinç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64±7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Çabuk Pişen Basmati Pirinci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Kahverengi Pirinç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2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Bulgur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48±2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62</a:t>
            </a:fld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79511" y="404669"/>
          <a:ext cx="8784976" cy="5976658"/>
        </p:xfrm>
        <a:graphic>
          <a:graphicData uri="http://schemas.openxmlformats.org/drawingml/2006/table">
            <a:tbl>
              <a:tblPr/>
              <a:tblGrid>
                <a:gridCol w="3672409"/>
                <a:gridCol w="1512168"/>
                <a:gridCol w="1440160"/>
                <a:gridCol w="2160239"/>
              </a:tblGrid>
              <a:tr h="135615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 Indeks</a:t>
                      </a:r>
                      <a:b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(glucose = 100)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KURABİYE ve KRAKERLER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Graham crackers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Vanilyalı Goflet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Kurabiye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64±8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Pirinç Keki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78±9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Çavdar Cipsi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64±2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SÜT ÜRÜNLERİ ve ALTERNATİFLERİ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Dondurma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61±7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Süt ( tam yağlı)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Süt (yağsız)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04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Meyveli Yoğurt (yağsız)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27±1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63</a:t>
            </a:fld>
            <a:endParaRPr lang="tr-TR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79512" y="188635"/>
          <a:ext cx="8712968" cy="6177705"/>
        </p:xfrm>
        <a:graphic>
          <a:graphicData uri="http://schemas.openxmlformats.org/drawingml/2006/table">
            <a:tbl>
              <a:tblPr/>
              <a:tblGrid>
                <a:gridCol w="5174175"/>
                <a:gridCol w="1096501"/>
                <a:gridCol w="1346728"/>
                <a:gridCol w="1095564"/>
              </a:tblGrid>
              <a:tr h="922457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 Indeks</a:t>
                      </a:r>
                      <a:b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(glucose = 100)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MEYVELER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Elma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38±2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Muz (yarı olgun)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10.5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Muz (olgun)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Hurma ( kuru)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103±21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Greyfurt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Üzüm</a:t>
                      </a:r>
                      <a:endParaRPr lang="tr-T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46±3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Portakal</a:t>
                      </a:r>
                      <a:endParaRPr lang="tr-T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42±3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Şeftali</a:t>
                      </a:r>
                      <a:endParaRPr lang="tr-T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42±14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Şeftali (konserve)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Armut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38±2</a:t>
                      </a:r>
                      <a:endParaRPr lang="tr-T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Armut (konserve)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Çekirdeksiz Kuru Erik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29±4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Kuru Üzüm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64±11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Mango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8.2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Çilek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Kivi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5.64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Ananas</a:t>
                      </a:r>
                      <a:endParaRPr lang="tr-T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6.6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5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Karpuz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72±13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tr-T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tr-T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8355" marR="78355" marT="23506" marB="23506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Oval"/>
          <p:cNvSpPr/>
          <p:nvPr/>
        </p:nvSpPr>
        <p:spPr>
          <a:xfrm>
            <a:off x="0" y="1916832"/>
            <a:ext cx="1475656" cy="288032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6" name="5 Oval"/>
          <p:cNvSpPr/>
          <p:nvPr/>
        </p:nvSpPr>
        <p:spPr>
          <a:xfrm>
            <a:off x="0" y="5229200"/>
            <a:ext cx="1475656" cy="288032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7" name="6 Oval"/>
          <p:cNvSpPr/>
          <p:nvPr/>
        </p:nvSpPr>
        <p:spPr>
          <a:xfrm>
            <a:off x="5076056" y="1916832"/>
            <a:ext cx="864096" cy="288032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8" name="7 Oval"/>
          <p:cNvSpPr/>
          <p:nvPr/>
        </p:nvSpPr>
        <p:spPr>
          <a:xfrm>
            <a:off x="5148064" y="5229200"/>
            <a:ext cx="864096" cy="288032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dirty="0" smtClean="0"/>
              <a:t>K.DİĞDEM ÖZKAHYA</a:t>
            </a:r>
            <a:endParaRPr lang="tr-TR" b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64</a:t>
            </a:fld>
            <a:endParaRPr lang="tr-TR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23526" y="332651"/>
          <a:ext cx="8568953" cy="6048677"/>
        </p:xfrm>
        <a:graphic>
          <a:graphicData uri="http://schemas.openxmlformats.org/drawingml/2006/table">
            <a:tbl>
              <a:tblPr/>
              <a:tblGrid>
                <a:gridCol w="5088651"/>
                <a:gridCol w="1078378"/>
                <a:gridCol w="1324469"/>
                <a:gridCol w="1077455"/>
              </a:tblGrid>
              <a:tr h="1372489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 Indeks</a:t>
                      </a:r>
                      <a:b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(glucose = 100)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FASULYE ve YEMİŞLER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Pişmiş Fasulye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48±8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Bezelye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42±9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Siyah Fasulye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Nohut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28±6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Nohut (konserve)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Barbunya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Mercimek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29±1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Soya Fasülyesi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18±3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Kaju ( tuzlu)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8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Fıstık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14±8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65</a:t>
            </a:fld>
            <a:endParaRPr lang="tr-TR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79509" y="188641"/>
          <a:ext cx="8712970" cy="6120685"/>
        </p:xfrm>
        <a:graphic>
          <a:graphicData uri="http://schemas.openxmlformats.org/drawingml/2006/table">
            <a:tbl>
              <a:tblPr/>
              <a:tblGrid>
                <a:gridCol w="5174174"/>
                <a:gridCol w="1096502"/>
                <a:gridCol w="1346729"/>
                <a:gridCol w="1095565"/>
              </a:tblGrid>
              <a:tr h="121767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 Indeks</a:t>
                      </a:r>
                      <a:b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(glucose = 100)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MAKARNA ve ERİŞTE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Fettucini, average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40±8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Makarna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47±2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Makarna (Peynirli)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Spagetti, beyaz, 5dk kaynamış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38±3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Spagetti, beyaz , 20dk kaynamış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61±3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Spagetti , (kepekli)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APERATİF GIDALAR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Mısır Cipsi, tuzlu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63±10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Mikrodalga Patlamış Mısır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72±17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Patates Cipsi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54±3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Tuzlu kraker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83±9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15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Snickers</a:t>
                      </a: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Bar®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55±14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66</a:t>
            </a:fld>
            <a:endParaRPr lang="tr-TR" b="1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79511" y="188631"/>
          <a:ext cx="8784977" cy="6120688"/>
        </p:xfrm>
        <a:graphic>
          <a:graphicData uri="http://schemas.openxmlformats.org/drawingml/2006/table">
            <a:tbl>
              <a:tblPr/>
              <a:tblGrid>
                <a:gridCol w="5216935"/>
                <a:gridCol w="1105564"/>
                <a:gridCol w="1357859"/>
                <a:gridCol w="1104619"/>
              </a:tblGrid>
              <a:tr h="1146992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BESİN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Glisemik Indeks</a:t>
                      </a:r>
                      <a:b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(glucose = 100)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Büyüklüğü  (gram)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Servis Başı Glisemik Yük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SEBZELER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Yeşil Bezelye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48±5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Havuç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47±16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Pişmiş Rustik Patates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85±12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Haşlanmış Beyaz Patates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50±9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Patates Püresi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85±3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Tatlı </a:t>
                      </a: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Patares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61±7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Yam</a:t>
                      </a: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tr-TR" sz="1200" b="1" dirty="0" err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hint</a:t>
                      </a: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yer elması)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37±8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DİĞER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Humus (nohut salatası)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Tavuk Nagıt mikrodalgada 5dk pişirilmiş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46±4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Pizza, parmesan ve domates sosuyla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Pizza, Super Supreme (Pizza Hut)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36±6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264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Bal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55±5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tr-TR" sz="12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43485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tr-TR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0" marR="95250" marT="28575" marB="28575">
                    <a:lnL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C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Oval"/>
          <p:cNvSpPr/>
          <p:nvPr/>
        </p:nvSpPr>
        <p:spPr>
          <a:xfrm>
            <a:off x="0" y="2636912"/>
            <a:ext cx="2915816" cy="36004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6" name="5 Oval"/>
          <p:cNvSpPr/>
          <p:nvPr/>
        </p:nvSpPr>
        <p:spPr>
          <a:xfrm>
            <a:off x="0" y="3356992"/>
            <a:ext cx="2915816" cy="36004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7" name="6 Oval"/>
          <p:cNvSpPr/>
          <p:nvPr/>
        </p:nvSpPr>
        <p:spPr>
          <a:xfrm>
            <a:off x="5004048" y="2636912"/>
            <a:ext cx="1440160" cy="36004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  <p:sp>
        <p:nvSpPr>
          <p:cNvPr id="8" name="7 Oval"/>
          <p:cNvSpPr/>
          <p:nvPr/>
        </p:nvSpPr>
        <p:spPr>
          <a:xfrm>
            <a:off x="5004048" y="3356992"/>
            <a:ext cx="1440160" cy="360040"/>
          </a:xfrm>
          <a:prstGeom prst="ellipse">
            <a:avLst/>
          </a:prstGeom>
          <a:noFill/>
          <a:ln w="60325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0" descr="Breakfast_HG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2765107" cy="36724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13" descr="Breakfast_L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2925762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043608" y="6021288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60     GL = 48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48064" y="6021288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42     GL = 31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67</a:t>
            </a:fld>
            <a:endParaRPr lang="tr-TR" b="1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1" descr="Lunch_H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925763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Picture 12" descr="Lunch_L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925762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99592" y="5589240"/>
            <a:ext cx="2895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85     GL = 48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436096" y="5589240"/>
            <a:ext cx="2895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39     GL = 22</a:t>
            </a: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68</a:t>
            </a:fld>
            <a:endParaRPr lang="tr-TR" b="1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914400" y="5318125"/>
            <a:ext cx="2895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80     GL = 32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5311775" y="5318125"/>
            <a:ext cx="2895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61     GL = 12</a:t>
            </a:r>
          </a:p>
        </p:txBody>
      </p:sp>
      <p:pic>
        <p:nvPicPr>
          <p:cNvPr id="179210" name="Picture 10" descr="Dinner_H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1585913"/>
            <a:ext cx="2925763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9211" name="Picture 11" descr="Dinner_L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585913"/>
            <a:ext cx="2925763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69</a:t>
            </a:fld>
            <a:endParaRPr lang="tr-TR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8" grpId="0" animBg="1"/>
      <p:bldP spid="1792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Besinlerin Nişasta Yapısının Etkisi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Baklagillerde </a:t>
            </a:r>
            <a:r>
              <a:rPr lang="tr-TR" dirty="0" err="1" smtClean="0">
                <a:solidFill>
                  <a:schemeClr val="accent1"/>
                </a:solidFill>
              </a:rPr>
              <a:t>amiloz</a:t>
            </a:r>
            <a:r>
              <a:rPr lang="tr-TR" dirty="0" smtClean="0">
                <a:solidFill>
                  <a:schemeClr val="accent1"/>
                </a:solidFill>
              </a:rPr>
              <a:t> oranı yüksektir, dolayısıyla </a:t>
            </a:r>
            <a:r>
              <a:rPr lang="tr-TR" b="1" dirty="0" smtClean="0">
                <a:solidFill>
                  <a:schemeClr val="accent1"/>
                </a:solidFill>
              </a:rPr>
              <a:t>GI </a:t>
            </a:r>
            <a:r>
              <a:rPr lang="tr-TR" b="1" dirty="0" err="1" smtClean="0">
                <a:solidFill>
                  <a:schemeClr val="accent1"/>
                </a:solidFill>
              </a:rPr>
              <a:t>düsüktür</a:t>
            </a:r>
            <a:r>
              <a:rPr lang="tr-TR" b="1" dirty="0" smtClean="0">
                <a:solidFill>
                  <a:schemeClr val="accent1"/>
                </a:solidFill>
              </a:rPr>
              <a:t>. </a:t>
            </a:r>
            <a:r>
              <a:rPr lang="tr-TR" dirty="0" smtClean="0">
                <a:solidFill>
                  <a:schemeClr val="accent1"/>
                </a:solidFill>
              </a:rPr>
              <a:t>Buğday ununda ise </a:t>
            </a:r>
            <a:r>
              <a:rPr lang="tr-TR" dirty="0" err="1" smtClean="0">
                <a:solidFill>
                  <a:schemeClr val="accent1"/>
                </a:solidFill>
              </a:rPr>
              <a:t>amilopektin</a:t>
            </a:r>
            <a:r>
              <a:rPr lang="tr-TR" dirty="0" smtClean="0">
                <a:solidFill>
                  <a:schemeClr val="accent1"/>
                </a:solidFill>
              </a:rPr>
              <a:t> yüksek olduğu için </a:t>
            </a:r>
            <a:r>
              <a:rPr lang="tr-TR" b="1" dirty="0" smtClean="0">
                <a:solidFill>
                  <a:schemeClr val="accent1"/>
                </a:solidFill>
              </a:rPr>
              <a:t>GI de yüksektir.</a:t>
            </a:r>
          </a:p>
          <a:p>
            <a:endParaRPr lang="tr-TR" b="1" dirty="0" smtClean="0">
              <a:solidFill>
                <a:schemeClr val="accent1"/>
              </a:solidFill>
            </a:endParaRPr>
          </a:p>
          <a:p>
            <a:endParaRPr lang="tr-TR" b="1" dirty="0" smtClean="0">
              <a:solidFill>
                <a:schemeClr val="accent1"/>
              </a:solidFill>
            </a:endParaRPr>
          </a:p>
          <a:p>
            <a:endParaRPr lang="tr-TR" b="1" dirty="0" smtClean="0">
              <a:solidFill>
                <a:schemeClr val="accent1"/>
              </a:solidFill>
            </a:endParaRPr>
          </a:p>
          <a:p>
            <a:endParaRPr lang="tr-TR" b="1" dirty="0" smtClean="0">
              <a:solidFill>
                <a:schemeClr val="accent1"/>
              </a:solidFill>
            </a:endParaRPr>
          </a:p>
          <a:p>
            <a:endParaRPr lang="tr-TR" b="1" dirty="0" smtClean="0">
              <a:solidFill>
                <a:schemeClr val="accent1"/>
              </a:solidFill>
            </a:endParaRPr>
          </a:p>
          <a:p>
            <a:endParaRPr lang="tr-TR" dirty="0" smtClean="0">
              <a:solidFill>
                <a:schemeClr val="accent1"/>
              </a:solidFill>
            </a:endParaRPr>
          </a:p>
          <a:p>
            <a:endParaRPr lang="tr-TR" dirty="0" smtClean="0">
              <a:solidFill>
                <a:schemeClr val="accent1"/>
              </a:solidFill>
            </a:endParaRPr>
          </a:p>
          <a:p>
            <a:endParaRPr lang="tr-TR" dirty="0" smtClean="0">
              <a:solidFill>
                <a:schemeClr val="accent1"/>
              </a:solidFill>
            </a:endParaRPr>
          </a:p>
          <a:p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6328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23825" y="106363"/>
            <a:ext cx="8867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Pictures of Low/High GI Meals &amp; Snacks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914400" y="5318125"/>
            <a:ext cx="2895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57     GL = 31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5311775" y="5318125"/>
            <a:ext cx="28956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</a:rPr>
              <a:t>GI = 32     GL = 16</a:t>
            </a:r>
          </a:p>
        </p:txBody>
      </p:sp>
      <p:pic>
        <p:nvPicPr>
          <p:cNvPr id="177162" name="Picture 10" descr="Snack2_H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8" y="1585913"/>
            <a:ext cx="2925762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77163" name="Picture 11" descr="Snack2_LG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263" y="1585913"/>
            <a:ext cx="2925762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b="1" smtClean="0"/>
              <a:pPr/>
              <a:t>70</a:t>
            </a:fld>
            <a:endParaRPr lang="tr-TR" b="1" dirty="0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b="1" i="1" dirty="0" smtClean="0"/>
              <a:t>K.DİĞDEM ÖZKAHYA</a:t>
            </a:r>
            <a:endParaRPr lang="tr-T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/>
      <p:bldP spid="17716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04" name="Picture 16" descr="3d question mark circle isolated on white Stock Photo - 85235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3309934" cy="3309934"/>
          </a:xfrm>
          <a:prstGeom prst="rect">
            <a:avLst/>
          </a:prstGeom>
          <a:noFill/>
        </p:spPr>
      </p:pic>
      <p:pic>
        <p:nvPicPr>
          <p:cNvPr id="114708" name="Picture 20" descr="what, when, where, why, how, who questions - white chalk handwriting on vintage slate blackboards in colorful wood frames Stock Photo - 10714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398" y="1"/>
            <a:ext cx="2998601" cy="2428868"/>
          </a:xfrm>
          <a:prstGeom prst="rect">
            <a:avLst/>
          </a:prstGeom>
          <a:noFill/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71</a:t>
            </a:fld>
            <a:endParaRPr lang="tr-TR"/>
          </a:p>
        </p:txBody>
      </p:sp>
      <p:sp>
        <p:nvSpPr>
          <p:cNvPr id="114694" name="AutoShape 6" descr="pile of big and small dices with question marks Stock Photo - 105875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4696" name="Picture 8" descr="The word Questions surrounded by question marks Stock Photo - 7697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3466194" cy="2928934"/>
          </a:xfrm>
          <a:prstGeom prst="rect">
            <a:avLst/>
          </a:prstGeom>
          <a:noFill/>
        </p:spPr>
      </p:pic>
      <p:sp>
        <p:nvSpPr>
          <p:cNvPr id="114698" name="AutoShape 10" descr="pile of big and small dices with question marks Stock Photo - 105875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4702" name="Picture 14" descr="Many colorful people stand in a crowd thinking of questions Stock Photo - 8491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377734"/>
            <a:ext cx="2643174" cy="2480265"/>
          </a:xfrm>
          <a:prstGeom prst="rect">
            <a:avLst/>
          </a:prstGeom>
          <a:noFill/>
        </p:spPr>
      </p:pic>
      <p:sp>
        <p:nvSpPr>
          <p:cNvPr id="15" name="14 Oval"/>
          <p:cNvSpPr/>
          <p:nvPr/>
        </p:nvSpPr>
        <p:spPr>
          <a:xfrm>
            <a:off x="4500562" y="2928934"/>
            <a:ext cx="1143008" cy="1143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4706" name="Picture 18" descr="An open globe of the world with question mark symbols coming out of it. Stock Photo - 51381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69348"/>
            <a:ext cx="3174672" cy="3488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11664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Besinlerin Nişasta Yapısının </a:t>
            </a:r>
            <a:r>
              <a:rPr lang="tr-TR" b="1" dirty="0" err="1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Glisemik</a:t>
            </a:r>
            <a:r>
              <a:rPr lang="tr-TR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Etkisi İle </a:t>
            </a:r>
            <a:r>
              <a:rPr lang="tr-TR" b="1" dirty="0" err="1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İlgiliYapılan</a:t>
            </a:r>
            <a:r>
              <a:rPr lang="tr-TR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 Çalışmalar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8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K.DİĞDEM ÖZKAHYA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2548-4A35-4874-9FDC-810D2178D150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0" y="2636912"/>
            <a:ext cx="8604448" cy="4221088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accent1"/>
                </a:solidFill>
              </a:rPr>
              <a:t>Crapo</a:t>
            </a:r>
            <a:r>
              <a:rPr lang="tr-TR" dirty="0" smtClean="0">
                <a:solidFill>
                  <a:schemeClr val="accent1"/>
                </a:solidFill>
              </a:rPr>
              <a:t> ve </a:t>
            </a:r>
            <a:r>
              <a:rPr lang="tr-TR" dirty="0" err="1" smtClean="0">
                <a:solidFill>
                  <a:schemeClr val="accent1"/>
                </a:solidFill>
              </a:rPr>
              <a:t>diğ</a:t>
            </a:r>
            <a:r>
              <a:rPr lang="tr-TR" dirty="0" smtClean="0">
                <a:solidFill>
                  <a:schemeClr val="accent1"/>
                </a:solidFill>
              </a:rPr>
              <a:t>.(22) yaptıkları bir çalışmada glikoz, </a:t>
            </a:r>
            <a:r>
              <a:rPr lang="tr-TR" dirty="0" err="1" smtClean="0">
                <a:solidFill>
                  <a:schemeClr val="accent1"/>
                </a:solidFill>
              </a:rPr>
              <a:t>sükroz</a:t>
            </a:r>
            <a:r>
              <a:rPr lang="tr-TR" dirty="0" smtClean="0">
                <a:solidFill>
                  <a:schemeClr val="accent1"/>
                </a:solidFill>
              </a:rPr>
              <a:t> ve çeşitli nişastaların, </a:t>
            </a:r>
            <a:r>
              <a:rPr lang="tr-TR" dirty="0" err="1" smtClean="0">
                <a:solidFill>
                  <a:schemeClr val="accent1"/>
                </a:solidFill>
              </a:rPr>
              <a:t>postprandial</a:t>
            </a:r>
            <a:r>
              <a:rPr lang="tr-TR" dirty="0" smtClean="0">
                <a:solidFill>
                  <a:schemeClr val="accent1"/>
                </a:solidFill>
              </a:rPr>
              <a:t> kan glikoz cevaplarına olan etkilerini araştırmışlardır. </a:t>
            </a:r>
            <a:r>
              <a:rPr lang="tr-TR" b="1" dirty="0" smtClean="0">
                <a:solidFill>
                  <a:srgbClr val="00B050"/>
                </a:solidFill>
              </a:rPr>
              <a:t>Pirinçle patates karşılaştırıldığında</a:t>
            </a:r>
            <a:r>
              <a:rPr lang="tr-TR" dirty="0" smtClean="0">
                <a:solidFill>
                  <a:schemeClr val="accent1"/>
                </a:solidFill>
              </a:rPr>
              <a:t>, pirince olan kan glikoz cevabı patatesten </a:t>
            </a:r>
            <a:r>
              <a:rPr lang="tr-TR" b="1" dirty="0" smtClean="0">
                <a:solidFill>
                  <a:schemeClr val="accent1"/>
                </a:solidFill>
              </a:rPr>
              <a:t>%50 daha düşük </a:t>
            </a:r>
            <a:r>
              <a:rPr lang="tr-TR" dirty="0" smtClean="0">
                <a:solidFill>
                  <a:schemeClr val="accent1"/>
                </a:solidFill>
              </a:rPr>
              <a:t>oranda bulunmuştur.</a:t>
            </a:r>
            <a:r>
              <a:rPr lang="tr-TR" b="1" dirty="0" smtClean="0">
                <a:solidFill>
                  <a:schemeClr val="accent1"/>
                </a:solidFill>
              </a:rPr>
              <a:t>” </a:t>
            </a:r>
            <a:r>
              <a:rPr lang="tr-TR" dirty="0" smtClean="0">
                <a:solidFill>
                  <a:schemeClr val="accent1"/>
                </a:solidFill>
              </a:rPr>
              <a:t>Bunun, değişik nişastaların sindirimindeki farklılıklara bağlı olduğu düşünülmektedir. </a:t>
            </a:r>
            <a:r>
              <a:rPr lang="tr-TR" b="1" dirty="0" smtClean="0">
                <a:solidFill>
                  <a:schemeClr val="accent1"/>
                </a:solidFill>
              </a:rPr>
              <a:t>“</a:t>
            </a:r>
            <a:r>
              <a:rPr lang="tr-TR" dirty="0" smtClean="0">
                <a:solidFill>
                  <a:schemeClr val="accent1"/>
                </a:solidFill>
              </a:rPr>
              <a:t>Patates nişastası diğer besinlerden daha az </a:t>
            </a:r>
            <a:r>
              <a:rPr lang="tr-TR" dirty="0" err="1" smtClean="0">
                <a:solidFill>
                  <a:schemeClr val="accent1"/>
                </a:solidFill>
              </a:rPr>
              <a:t>amiloz</a:t>
            </a:r>
            <a:r>
              <a:rPr lang="tr-TR" dirty="0" smtClean="0">
                <a:solidFill>
                  <a:schemeClr val="accent1"/>
                </a:solidFill>
              </a:rPr>
              <a:t> içermesi nedeniyle çok daha çabuk sindirilmektedir. Patates nişastası ortalama %18 </a:t>
            </a:r>
            <a:r>
              <a:rPr lang="tr-TR" dirty="0" err="1" smtClean="0">
                <a:solidFill>
                  <a:schemeClr val="accent1"/>
                </a:solidFill>
              </a:rPr>
              <a:t>amiloz</a:t>
            </a:r>
            <a:r>
              <a:rPr lang="tr-TR" dirty="0" smtClean="0">
                <a:solidFill>
                  <a:schemeClr val="accent1"/>
                </a:solidFill>
              </a:rPr>
              <a:t>, %82 </a:t>
            </a:r>
            <a:r>
              <a:rPr lang="tr-TR" dirty="0" err="1" smtClean="0">
                <a:solidFill>
                  <a:schemeClr val="accent1"/>
                </a:solidFill>
              </a:rPr>
              <a:t>amilopektin</a:t>
            </a:r>
            <a:r>
              <a:rPr lang="tr-TR" dirty="0" smtClean="0">
                <a:solidFill>
                  <a:schemeClr val="accent1"/>
                </a:solidFill>
              </a:rPr>
              <a:t> içermektedir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Özel 23">
      <a:dk1>
        <a:sysClr val="windowText" lastClr="000000"/>
      </a:dk1>
      <a:lt1>
        <a:srgbClr val="FFFFFF"/>
      </a:lt1>
      <a:dk2>
        <a:srgbClr val="00B050"/>
      </a:dk2>
      <a:lt2>
        <a:srgbClr val="90E838"/>
      </a:lt2>
      <a:accent1>
        <a:srgbClr val="292945"/>
      </a:accent1>
      <a:accent2>
        <a:srgbClr val="FB3737"/>
      </a:accent2>
      <a:accent3>
        <a:srgbClr val="00B050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953</TotalTime>
  <Words>3312</Words>
  <Application>Microsoft Office PowerPoint</Application>
  <PresentationFormat>Ekran Gösterisi (4:3)</PresentationFormat>
  <Paragraphs>859</Paragraphs>
  <Slides>71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3" baseType="lpstr">
      <vt:lpstr>Decatur</vt:lpstr>
      <vt:lpstr>Bit Eşlem Resmi</vt:lpstr>
      <vt:lpstr>Glisemik Indeks &amp; Glisemik Yuk </vt:lpstr>
      <vt:lpstr> Giriş </vt:lpstr>
      <vt:lpstr>  </vt:lpstr>
      <vt:lpstr> Glisemik İndeksi değerlendirmek için izlenen yol şöyledir; </vt:lpstr>
      <vt:lpstr> Glisemik İndeksi etkileyen pek çok faktör vardır. Bu faktörler ;   </vt:lpstr>
      <vt:lpstr>Besinlerin Nişasta Yapısının Etkisi</vt:lpstr>
      <vt:lpstr>Besinlerin Nişasta Yapısının Etkisi</vt:lpstr>
      <vt:lpstr>Besinlerin Nişasta Yapısının Glisemik Etkisi İle İlgiliYapılan Çalışmalar</vt:lpstr>
      <vt:lpstr>PowerPoint Sunusu</vt:lpstr>
      <vt:lpstr>PowerPoint Sunusu</vt:lpstr>
      <vt:lpstr>PowerPoint Sunusu</vt:lpstr>
      <vt:lpstr> Besinlerin monosakkarit içeriği </vt:lpstr>
      <vt:lpstr> Besinlerin olgunluk düzeyi </vt:lpstr>
      <vt:lpstr>Besinleri Posa İçeriğinin Etkisi</vt:lpstr>
      <vt:lpstr>Besinlerin Posa İçeriğinin Glisemik Etkisi İle İlgili Yapılan Çalışmalar</vt:lpstr>
      <vt:lpstr>PowerPoint Sunusu</vt:lpstr>
      <vt:lpstr>PowerPoint Sunusu</vt:lpstr>
      <vt:lpstr> Anti-nutrientler </vt:lpstr>
      <vt:lpstr> Besinlerin fiziksel yapıları </vt:lpstr>
      <vt:lpstr>Besin öğesi içeriği;</vt:lpstr>
      <vt:lpstr> Fat &amp; Protein Content </vt:lpstr>
      <vt:lpstr> Asidite; </vt:lpstr>
      <vt:lpstr> Besinleri tüketim hızı; </vt:lpstr>
      <vt:lpstr>Pisirme yöntemi ve besin isleme teknikleri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Glisemik Yük Ne Demek?   </vt:lpstr>
      <vt:lpstr>PowerPoint Sunusu</vt:lpstr>
      <vt:lpstr>PowerPoint Sunusu</vt:lpstr>
      <vt:lpstr> GLİSEMİK İNDEKSİN BAZI KRONİK HASTALIKLARLA İLİŞKİSİ </vt:lpstr>
      <vt:lpstr> Diyabet ve Glisemik İndeks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Sismanlık ve Glisemik İndeks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SONUÇ VE ÖNERİLER </vt:lpstr>
      <vt:lpstr> SONUÇ VE ÖNERİLER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SOFRA Yemek Üretim ve Hizmet A.Ş.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Pinar Hamurcu</dc:creator>
  <cp:lastModifiedBy>digdem</cp:lastModifiedBy>
  <cp:revision>90</cp:revision>
  <dcterms:created xsi:type="dcterms:W3CDTF">2011-12-21T12:39:48Z</dcterms:created>
  <dcterms:modified xsi:type="dcterms:W3CDTF">2013-12-13T11:18:41Z</dcterms:modified>
</cp:coreProperties>
</file>